
<file path=[Content_Types].xml><?xml version="1.0" encoding="utf-8"?>
<Types xmlns="http://schemas.openxmlformats.org/package/2006/content-types">
  <Default Extension="png" ContentType="image/png"/>
  <Default Extension="mp3" ContentType="audio/m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60" r:id="rId4"/>
    <p:sldId id="264" r:id="rId5"/>
    <p:sldId id="284" r:id="rId6"/>
    <p:sldId id="286" r:id="rId7"/>
    <p:sldId id="287" r:id="rId8"/>
    <p:sldId id="267" r:id="rId9"/>
    <p:sldId id="268" r:id="rId10"/>
    <p:sldId id="269" r:id="rId11"/>
    <p:sldId id="270" r:id="rId12"/>
    <p:sldId id="271" r:id="rId13"/>
    <p:sldId id="285" r:id="rId14"/>
    <p:sldId id="288" r:id="rId15"/>
    <p:sldId id="289" r:id="rId16"/>
    <p:sldId id="292" r:id="rId17"/>
    <p:sldId id="293" r:id="rId18"/>
    <p:sldId id="294" r:id="rId19"/>
    <p:sldId id="295" r:id="rId20"/>
    <p:sldId id="283" r:id="rId21"/>
  </p:sldIdLst>
  <p:sldSz cx="18288000" cy="10287000"/>
  <p:notesSz cx="6858000" cy="9144000"/>
  <p:embeddedFontLst>
    <p:embeddedFont>
      <p:font typeface="Poppins SemiBold" panose="020B0604020202020204" charset="0"/>
      <p:regular r:id="rId23"/>
      <p:bold r:id="rId24"/>
      <p:italic r:id="rId25"/>
      <p:boldItalic r:id="rId26"/>
    </p:embeddedFont>
    <p:embeddedFont>
      <p:font typeface="Antonio" panose="020B0604020202020204" charset="0"/>
      <p:bold r:id="rId27"/>
    </p:embeddedFont>
    <p:embeddedFont>
      <p:font typeface="Poppins" panose="020B0604020202020204" charset="0"/>
      <p:regular r:id="rId28"/>
      <p:bold r:id="rId29"/>
      <p:italic r:id="rId30"/>
      <p:bold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Roboto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1" roundtripDataSignature="AMtx7mj4lzvdnS8RcBPgsBa9htE2+KztE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lly msl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1B5A14-CB05-44CE-B947-465E298F271A}">
  <a:tblStyle styleId="{071B5A14-CB05-44CE-B947-465E298F271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811" y="2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20" Type="http://schemas.openxmlformats.org/officeDocument/2006/relationships/slide" Target="slides/slide19.xml"/><Relationship Id="rId5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8042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8824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44294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03879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08780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32603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8026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1" name="Google Shape;4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6160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3" name="Google Shape;41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2079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120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1" name="Google Shape;44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9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0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0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3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3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34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5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3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35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3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7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7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8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8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8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3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3" Type="http://schemas.microsoft.com/office/2007/relationships/media" Target="../media/media2.mp3"/><Relationship Id="rId7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video" Target="../media/media3.mp4"/><Relationship Id="rId11" Type="http://schemas.openxmlformats.org/officeDocument/2006/relationships/image" Target="../media/image7.png"/><Relationship Id="rId5" Type="http://schemas.microsoft.com/office/2007/relationships/media" Target="../media/media3.mp4"/><Relationship Id="rId10" Type="http://schemas.openxmlformats.org/officeDocument/2006/relationships/image" Target="../media/image6.png"/><Relationship Id="rId4" Type="http://schemas.openxmlformats.org/officeDocument/2006/relationships/audio" Target="../media/media2.mp3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7AAE1">
                <a:alpha val="0"/>
              </a:srgbClr>
            </a:gs>
            <a:gs pos="100000">
              <a:srgbClr val="269ED6">
                <a:alpha val="33333"/>
              </a:srgbClr>
            </a:gs>
          </a:gsLst>
          <a:lin ang="5400000" scaled="0"/>
        </a:gra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614" y="0"/>
            <a:ext cx="3893674" cy="14543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1"/>
          <p:cNvGrpSpPr/>
          <p:nvPr/>
        </p:nvGrpSpPr>
        <p:grpSpPr>
          <a:xfrm rot="-1788554">
            <a:off x="11570044" y="-5693487"/>
            <a:ext cx="3766175" cy="18853023"/>
            <a:chOff x="0" y="-28575"/>
            <a:chExt cx="1174900" cy="5881411"/>
          </a:xfrm>
        </p:grpSpPr>
        <p:sp>
          <p:nvSpPr>
            <p:cNvPr id="91" name="Google Shape;91;p1"/>
            <p:cNvSpPr/>
            <p:nvPr/>
          </p:nvSpPr>
          <p:spPr>
            <a:xfrm>
              <a:off x="0" y="0"/>
              <a:ext cx="1174900" cy="5852836"/>
            </a:xfrm>
            <a:custGeom>
              <a:avLst/>
              <a:gdLst/>
              <a:ahLst/>
              <a:cxnLst/>
              <a:rect l="l" t="t" r="r" b="b"/>
              <a:pathLst>
                <a:path w="1174900" h="5852836" extrusionOk="0">
                  <a:moveTo>
                    <a:pt x="0" y="0"/>
                  </a:moveTo>
                  <a:lnTo>
                    <a:pt x="1174900" y="0"/>
                  </a:lnTo>
                  <a:lnTo>
                    <a:pt x="1174900" y="5852836"/>
                  </a:lnTo>
                  <a:lnTo>
                    <a:pt x="0" y="5852836"/>
                  </a:lnTo>
                  <a:close/>
                </a:path>
              </a:pathLst>
            </a:custGeom>
            <a:gradFill>
              <a:gsLst>
                <a:gs pos="0">
                  <a:srgbClr val="27AAE1"/>
                </a:gs>
                <a:gs pos="100000">
                  <a:srgbClr val="254287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92" name="Google Shape;92;p1"/>
            <p:cNvSpPr txBox="1"/>
            <p:nvPr/>
          </p:nvSpPr>
          <p:spPr>
            <a:xfrm>
              <a:off x="0" y="-28575"/>
              <a:ext cx="1174900" cy="58814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225" tIns="49225" rIns="49225" bIns="49225" anchor="ctr" anchorCtr="0">
              <a:noAutofit/>
            </a:bodyPr>
            <a:lstStyle/>
            <a:p>
              <a:pPr marL="0" marR="0" lvl="0" indent="0" algn="ctr" rtl="0">
                <a:lnSpc>
                  <a:spcPct val="8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1"/>
          <p:cNvGrpSpPr/>
          <p:nvPr/>
        </p:nvGrpSpPr>
        <p:grpSpPr>
          <a:xfrm rot="-1788554">
            <a:off x="9019757" y="-2028852"/>
            <a:ext cx="970722" cy="5643002"/>
            <a:chOff x="0" y="-28575"/>
            <a:chExt cx="302828" cy="1760398"/>
          </a:xfrm>
        </p:grpSpPr>
        <p:sp>
          <p:nvSpPr>
            <p:cNvPr id="94" name="Google Shape;94;p1"/>
            <p:cNvSpPr/>
            <p:nvPr/>
          </p:nvSpPr>
          <p:spPr>
            <a:xfrm>
              <a:off x="0" y="0"/>
              <a:ext cx="302828" cy="1731823"/>
            </a:xfrm>
            <a:custGeom>
              <a:avLst/>
              <a:gdLst/>
              <a:ahLst/>
              <a:cxnLst/>
              <a:rect l="l" t="t" r="r" b="b"/>
              <a:pathLst>
                <a:path w="302828" h="1731823" extrusionOk="0">
                  <a:moveTo>
                    <a:pt x="0" y="0"/>
                  </a:moveTo>
                  <a:lnTo>
                    <a:pt x="302828" y="0"/>
                  </a:lnTo>
                  <a:lnTo>
                    <a:pt x="302828" y="1731823"/>
                  </a:lnTo>
                  <a:lnTo>
                    <a:pt x="0" y="1731823"/>
                  </a:lnTo>
                  <a:close/>
                </a:path>
              </a:pathLst>
            </a:custGeom>
            <a:gradFill>
              <a:gsLst>
                <a:gs pos="0">
                  <a:srgbClr val="269ED6"/>
                </a:gs>
                <a:gs pos="100000">
                  <a:srgbClr val="27AAE1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5" name="Google Shape;95;p1"/>
            <p:cNvSpPr txBox="1"/>
            <p:nvPr/>
          </p:nvSpPr>
          <p:spPr>
            <a:xfrm>
              <a:off x="0" y="-28575"/>
              <a:ext cx="302828" cy="17603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225" tIns="49225" rIns="49225" bIns="49225" anchor="ctr" anchorCtr="0">
              <a:noAutofit/>
            </a:bodyPr>
            <a:lstStyle/>
            <a:p>
              <a:pPr marL="0" marR="0" lvl="0" indent="0" algn="ctr" rtl="0">
                <a:lnSpc>
                  <a:spcPct val="8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" name="Google Shape;96;p1"/>
          <p:cNvGrpSpPr/>
          <p:nvPr/>
        </p:nvGrpSpPr>
        <p:grpSpPr>
          <a:xfrm>
            <a:off x="-682620" y="8575263"/>
            <a:ext cx="7861308" cy="683037"/>
            <a:chOff x="0" y="-28575"/>
            <a:chExt cx="8368158" cy="727075"/>
          </a:xfrm>
        </p:grpSpPr>
        <p:sp>
          <p:nvSpPr>
            <p:cNvPr id="97" name="Google Shape;97;p1"/>
            <p:cNvSpPr/>
            <p:nvPr/>
          </p:nvSpPr>
          <p:spPr>
            <a:xfrm>
              <a:off x="0" y="0"/>
              <a:ext cx="8368158" cy="698500"/>
            </a:xfrm>
            <a:custGeom>
              <a:avLst/>
              <a:gdLst/>
              <a:ahLst/>
              <a:cxnLst/>
              <a:rect l="l" t="t" r="r" b="b"/>
              <a:pathLst>
                <a:path w="8368158" h="698500" extrusionOk="0">
                  <a:moveTo>
                    <a:pt x="8368158" y="349250"/>
                  </a:moveTo>
                  <a:lnTo>
                    <a:pt x="8164958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8164958" y="0"/>
                  </a:lnTo>
                  <a:lnTo>
                    <a:pt x="8368158" y="349250"/>
                  </a:lnTo>
                  <a:close/>
                </a:path>
              </a:pathLst>
            </a:custGeom>
            <a:gradFill>
              <a:gsLst>
                <a:gs pos="0">
                  <a:srgbClr val="24307F"/>
                </a:gs>
                <a:gs pos="100000">
                  <a:srgbClr val="27AAE1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98" name="Google Shape;98;p1"/>
            <p:cNvSpPr txBox="1"/>
            <p:nvPr/>
          </p:nvSpPr>
          <p:spPr>
            <a:xfrm>
              <a:off x="114300" y="-28575"/>
              <a:ext cx="8139559" cy="727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225" tIns="49225" rIns="49225" bIns="49225" anchor="ctr" anchorCtr="0">
              <a:noAutofit/>
            </a:bodyPr>
            <a:lstStyle/>
            <a:p>
              <a:pPr marL="0" marR="0" lvl="0" indent="0" algn="ctr" rtl="0">
                <a:lnSpc>
                  <a:spcPct val="8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1"/>
          <p:cNvGrpSpPr/>
          <p:nvPr/>
        </p:nvGrpSpPr>
        <p:grpSpPr>
          <a:xfrm rot="1823122">
            <a:off x="16462039" y="2448576"/>
            <a:ext cx="3084545" cy="11431728"/>
            <a:chOff x="0" y="-28575"/>
            <a:chExt cx="962258" cy="3566255"/>
          </a:xfrm>
        </p:grpSpPr>
        <p:sp>
          <p:nvSpPr>
            <p:cNvPr id="100" name="Google Shape;100;p1"/>
            <p:cNvSpPr/>
            <p:nvPr/>
          </p:nvSpPr>
          <p:spPr>
            <a:xfrm>
              <a:off x="0" y="0"/>
              <a:ext cx="962258" cy="3537680"/>
            </a:xfrm>
            <a:custGeom>
              <a:avLst/>
              <a:gdLst/>
              <a:ahLst/>
              <a:cxnLst/>
              <a:rect l="l" t="t" r="r" b="b"/>
              <a:pathLst>
                <a:path w="962258" h="3537680" extrusionOk="0">
                  <a:moveTo>
                    <a:pt x="0" y="0"/>
                  </a:moveTo>
                  <a:lnTo>
                    <a:pt x="962258" y="0"/>
                  </a:lnTo>
                  <a:lnTo>
                    <a:pt x="962258" y="3537680"/>
                  </a:lnTo>
                  <a:lnTo>
                    <a:pt x="0" y="3537680"/>
                  </a:lnTo>
                  <a:close/>
                </a:path>
              </a:pathLst>
            </a:custGeom>
            <a:gradFill>
              <a:gsLst>
                <a:gs pos="0">
                  <a:srgbClr val="27AAE1"/>
                </a:gs>
                <a:gs pos="100000">
                  <a:srgbClr val="254287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01" name="Google Shape;101;p1"/>
            <p:cNvSpPr txBox="1"/>
            <p:nvPr/>
          </p:nvSpPr>
          <p:spPr>
            <a:xfrm>
              <a:off x="0" y="-28575"/>
              <a:ext cx="962258" cy="35662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225" tIns="49225" rIns="49225" bIns="49225" anchor="ctr" anchorCtr="0">
              <a:noAutofit/>
            </a:bodyPr>
            <a:lstStyle/>
            <a:p>
              <a:pPr marL="0" marR="0" lvl="0" indent="0" algn="ctr" rtl="0">
                <a:lnSpc>
                  <a:spcPct val="8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" name="Google Shape;102;p1"/>
          <p:cNvGrpSpPr/>
          <p:nvPr/>
        </p:nvGrpSpPr>
        <p:grpSpPr>
          <a:xfrm rot="1840381">
            <a:off x="11779343" y="-2845281"/>
            <a:ext cx="4053482" cy="18204053"/>
            <a:chOff x="0" y="-28575"/>
            <a:chExt cx="1264529" cy="5678958"/>
          </a:xfrm>
        </p:grpSpPr>
        <p:sp>
          <p:nvSpPr>
            <p:cNvPr id="103" name="Google Shape;103;p1"/>
            <p:cNvSpPr/>
            <p:nvPr/>
          </p:nvSpPr>
          <p:spPr>
            <a:xfrm>
              <a:off x="0" y="0"/>
              <a:ext cx="1264529" cy="5650383"/>
            </a:xfrm>
            <a:custGeom>
              <a:avLst/>
              <a:gdLst/>
              <a:ahLst/>
              <a:cxnLst/>
              <a:rect l="l" t="t" r="r" b="b"/>
              <a:pathLst>
                <a:path w="1264529" h="5650383" extrusionOk="0">
                  <a:moveTo>
                    <a:pt x="0" y="0"/>
                  </a:moveTo>
                  <a:lnTo>
                    <a:pt x="1264529" y="0"/>
                  </a:lnTo>
                  <a:lnTo>
                    <a:pt x="1264529" y="5650383"/>
                  </a:lnTo>
                  <a:lnTo>
                    <a:pt x="0" y="5650383"/>
                  </a:lnTo>
                  <a:close/>
                </a:path>
              </a:pathLst>
            </a:custGeom>
            <a:gradFill>
              <a:gsLst>
                <a:gs pos="0">
                  <a:srgbClr val="29399D"/>
                </a:gs>
                <a:gs pos="100000">
                  <a:srgbClr val="1A2047"/>
                </a:gs>
              </a:gsLst>
              <a:lin ang="2100000" scaled="0"/>
            </a:gradFill>
            <a:ln>
              <a:noFill/>
            </a:ln>
          </p:spPr>
        </p:sp>
        <p:sp>
          <p:nvSpPr>
            <p:cNvPr id="104" name="Google Shape;104;p1"/>
            <p:cNvSpPr txBox="1"/>
            <p:nvPr/>
          </p:nvSpPr>
          <p:spPr>
            <a:xfrm>
              <a:off x="0" y="-28575"/>
              <a:ext cx="1264529" cy="56789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225" tIns="49225" rIns="49225" bIns="49225" anchor="ctr" anchorCtr="0">
              <a:noAutofit/>
            </a:bodyPr>
            <a:lstStyle/>
            <a:p>
              <a:pPr marL="0" marR="0" lvl="0" indent="0" algn="ctr" rtl="0">
                <a:lnSpc>
                  <a:spcPct val="8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1"/>
          <p:cNvGrpSpPr/>
          <p:nvPr/>
        </p:nvGrpSpPr>
        <p:grpSpPr>
          <a:xfrm rot="1823122">
            <a:off x="14160899" y="4095452"/>
            <a:ext cx="986875" cy="9881831"/>
            <a:chOff x="0" y="-28575"/>
            <a:chExt cx="307867" cy="3082748"/>
          </a:xfrm>
        </p:grpSpPr>
        <p:sp>
          <p:nvSpPr>
            <p:cNvPr id="108" name="Google Shape;108;p1"/>
            <p:cNvSpPr/>
            <p:nvPr/>
          </p:nvSpPr>
          <p:spPr>
            <a:xfrm>
              <a:off x="0" y="0"/>
              <a:ext cx="307867" cy="3054173"/>
            </a:xfrm>
            <a:custGeom>
              <a:avLst/>
              <a:gdLst/>
              <a:ahLst/>
              <a:cxnLst/>
              <a:rect l="l" t="t" r="r" b="b"/>
              <a:pathLst>
                <a:path w="307867" h="3054173" extrusionOk="0">
                  <a:moveTo>
                    <a:pt x="0" y="0"/>
                  </a:moveTo>
                  <a:lnTo>
                    <a:pt x="307867" y="0"/>
                  </a:lnTo>
                  <a:lnTo>
                    <a:pt x="307867" y="3054173"/>
                  </a:lnTo>
                  <a:lnTo>
                    <a:pt x="0" y="3054173"/>
                  </a:lnTo>
                  <a:close/>
                </a:path>
              </a:pathLst>
            </a:custGeom>
            <a:gradFill>
              <a:gsLst>
                <a:gs pos="0">
                  <a:srgbClr val="27AAE1">
                    <a:alpha val="0"/>
                  </a:srgbClr>
                </a:gs>
                <a:gs pos="100000">
                  <a:srgbClr val="269ED6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9" name="Google Shape;109;p1"/>
            <p:cNvSpPr txBox="1"/>
            <p:nvPr/>
          </p:nvSpPr>
          <p:spPr>
            <a:xfrm>
              <a:off x="0" y="-28575"/>
              <a:ext cx="307867" cy="30827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225" tIns="49225" rIns="49225" bIns="49225" anchor="ctr" anchorCtr="0">
              <a:noAutofit/>
            </a:bodyPr>
            <a:lstStyle/>
            <a:p>
              <a:pPr marL="0" marR="0" lvl="0" indent="0" algn="ctr" rtl="0">
                <a:lnSpc>
                  <a:spcPct val="8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1"/>
          <p:cNvGrpSpPr/>
          <p:nvPr/>
        </p:nvGrpSpPr>
        <p:grpSpPr>
          <a:xfrm>
            <a:off x="9144000" y="8383873"/>
            <a:ext cx="1297331" cy="1206113"/>
            <a:chOff x="0" y="-57150"/>
            <a:chExt cx="812800" cy="755650"/>
          </a:xfrm>
        </p:grpSpPr>
        <p:sp>
          <p:nvSpPr>
            <p:cNvPr id="111" name="Google Shape;111;p1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>
              <a:gsLst>
                <a:gs pos="0">
                  <a:srgbClr val="27AAE1"/>
                </a:gs>
                <a:gs pos="100000">
                  <a:srgbClr val="254287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12" name="Google Shape;112;p1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" name="Google Shape;113;p1"/>
          <p:cNvGrpSpPr/>
          <p:nvPr/>
        </p:nvGrpSpPr>
        <p:grpSpPr>
          <a:xfrm>
            <a:off x="16931389" y="1356223"/>
            <a:ext cx="911369" cy="847289"/>
            <a:chOff x="0" y="-57150"/>
            <a:chExt cx="812800" cy="755650"/>
          </a:xfrm>
        </p:grpSpPr>
        <p:sp>
          <p:nvSpPr>
            <p:cNvPr id="114" name="Google Shape;114;p1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>
              <a:gsLst>
                <a:gs pos="0">
                  <a:srgbClr val="27AAE1"/>
                </a:gs>
                <a:gs pos="100000">
                  <a:srgbClr val="254287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15" name="Google Shape;115;p1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" name="Google Shape;116;p1"/>
          <p:cNvSpPr txBox="1"/>
          <p:nvPr/>
        </p:nvSpPr>
        <p:spPr>
          <a:xfrm>
            <a:off x="999243" y="1984667"/>
            <a:ext cx="8499185" cy="1377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86" b="1" dirty="0" smtClean="0">
                <a:solidFill>
                  <a:srgbClr val="267FBC"/>
                </a:solidFill>
                <a:latin typeface="Antonio"/>
                <a:ea typeface="Antonio"/>
                <a:cs typeface="Antonio"/>
                <a:sym typeface="Antonio"/>
              </a:rPr>
              <a:t>KPI-RAN:</a:t>
            </a:r>
            <a:r>
              <a:rPr lang="en-US" sz="7786" b="1" i="0" u="none" strike="noStrike" cap="none" dirty="0" smtClean="0">
                <a:solidFill>
                  <a:srgbClr val="267FBC"/>
                </a:solidFill>
                <a:latin typeface="Antonio"/>
                <a:ea typeface="Antonio"/>
                <a:cs typeface="Antonio"/>
                <a:sym typeface="Antonio"/>
              </a:rPr>
              <a:t>  </a:t>
            </a:r>
            <a:endParaRPr dirty="0"/>
          </a:p>
        </p:txBody>
      </p:sp>
      <p:sp>
        <p:nvSpPr>
          <p:cNvPr id="117" name="Google Shape;117;p1"/>
          <p:cNvSpPr txBox="1"/>
          <p:nvPr/>
        </p:nvSpPr>
        <p:spPr>
          <a:xfrm>
            <a:off x="986536" y="3264565"/>
            <a:ext cx="9272358" cy="2755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86" b="1" i="0" u="none" strike="noStrike" cap="none" dirty="0" smtClean="0">
                <a:solidFill>
                  <a:srgbClr val="24307F"/>
                </a:solidFill>
                <a:latin typeface="Antonio"/>
                <a:ea typeface="Antonio"/>
                <a:cs typeface="Antonio"/>
                <a:sym typeface="Antonio"/>
              </a:rPr>
              <a:t>PROBLEMES ET METHODES D’OPTIMISATION</a:t>
            </a:r>
            <a:endParaRPr dirty="0"/>
          </a:p>
        </p:txBody>
      </p:sp>
      <p:sp>
        <p:nvSpPr>
          <p:cNvPr id="118" name="Google Shape;118;p1"/>
          <p:cNvSpPr txBox="1"/>
          <p:nvPr/>
        </p:nvSpPr>
        <p:spPr>
          <a:xfrm>
            <a:off x="611017" y="8616171"/>
            <a:ext cx="6149988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73" b="1" i="0" u="none" strike="noStrike" cap="none" dirty="0" err="1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Année</a:t>
            </a:r>
            <a:r>
              <a:rPr lang="en-US" sz="2973" b="1" i="0" u="none" strike="noStrike" cap="none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r>
              <a:rPr lang="en-US" sz="2973" b="1" i="0" u="none" strike="noStrike" cap="none" dirty="0" err="1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universitaire</a:t>
            </a:r>
            <a:r>
              <a:rPr lang="en-US" sz="2973" b="1" i="0" u="none" strike="noStrike" cap="none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2023 - 2024</a:t>
            </a:r>
            <a:endParaRPr sz="2973" b="1" i="0" u="none" strike="noStrike" cap="none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cxnSp>
        <p:nvCxnSpPr>
          <p:cNvPr id="119" name="Google Shape;119;p1"/>
          <p:cNvCxnSpPr/>
          <p:nvPr/>
        </p:nvCxnSpPr>
        <p:spPr>
          <a:xfrm rot="10800000">
            <a:off x="-5397148" y="8383873"/>
            <a:ext cx="8787885" cy="0"/>
          </a:xfrm>
          <a:prstGeom prst="straightConnector1">
            <a:avLst/>
          </a:prstGeom>
          <a:noFill/>
          <a:ln w="57150" cap="flat" cmpd="sng">
            <a:solidFill>
              <a:srgbClr val="24307F"/>
            </a:solidFill>
            <a:prstDash val="solid"/>
            <a:round/>
            <a:headEnd type="oval" w="lg" len="lg"/>
            <a:tailEnd type="none" w="sm" len="sm"/>
          </a:ln>
        </p:spPr>
      </p:cxnSp>
      <p:grpSp>
        <p:nvGrpSpPr>
          <p:cNvPr id="120" name="Google Shape;120;p1"/>
          <p:cNvGrpSpPr/>
          <p:nvPr/>
        </p:nvGrpSpPr>
        <p:grpSpPr>
          <a:xfrm>
            <a:off x="4831277" y="10995881"/>
            <a:ext cx="1297331" cy="1206113"/>
            <a:chOff x="0" y="-57150"/>
            <a:chExt cx="812800" cy="755650"/>
          </a:xfrm>
        </p:grpSpPr>
        <p:sp>
          <p:nvSpPr>
            <p:cNvPr id="121" name="Google Shape;121;p1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>
              <a:gsLst>
                <a:gs pos="0">
                  <a:srgbClr val="27AAE1"/>
                </a:gs>
                <a:gs pos="100000">
                  <a:srgbClr val="254287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22" name="Google Shape;122;p1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1"/>
          <p:cNvGrpSpPr/>
          <p:nvPr/>
        </p:nvGrpSpPr>
        <p:grpSpPr>
          <a:xfrm>
            <a:off x="2027670" y="11642267"/>
            <a:ext cx="1297331" cy="1206113"/>
            <a:chOff x="0" y="-57150"/>
            <a:chExt cx="812800" cy="755650"/>
          </a:xfrm>
        </p:grpSpPr>
        <p:sp>
          <p:nvSpPr>
            <p:cNvPr id="124" name="Google Shape;124;p1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>
              <a:gsLst>
                <a:gs pos="0">
                  <a:srgbClr val="27AAE1"/>
                </a:gs>
                <a:gs pos="100000">
                  <a:srgbClr val="254287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1"/>
          <p:cNvGrpSpPr/>
          <p:nvPr/>
        </p:nvGrpSpPr>
        <p:grpSpPr>
          <a:xfrm>
            <a:off x="3460945" y="-2714295"/>
            <a:ext cx="1297331" cy="1206113"/>
            <a:chOff x="0" y="-57150"/>
            <a:chExt cx="812800" cy="755650"/>
          </a:xfrm>
        </p:grpSpPr>
        <p:sp>
          <p:nvSpPr>
            <p:cNvPr id="127" name="Google Shape;127;p1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>
              <a:gsLst>
                <a:gs pos="0">
                  <a:srgbClr val="27AAE1"/>
                </a:gs>
                <a:gs pos="100000">
                  <a:srgbClr val="254287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28" name="Google Shape;128;p1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Oval 4"/>
          <p:cNvSpPr/>
          <p:nvPr/>
        </p:nvSpPr>
        <p:spPr>
          <a:xfrm>
            <a:off x="10815638" y="1643063"/>
            <a:ext cx="7188673" cy="700494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7" name="Oval 46"/>
          <p:cNvSpPr/>
          <p:nvPr/>
        </p:nvSpPr>
        <p:spPr>
          <a:xfrm>
            <a:off x="11011355" y="1828803"/>
            <a:ext cx="6802828" cy="667673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7AAE1">
                <a:alpha val="0"/>
              </a:srgbClr>
            </a:gs>
            <a:gs pos="100000">
              <a:srgbClr val="269ED6">
                <a:alpha val="33333"/>
              </a:srgbClr>
            </a:gs>
          </a:gsLst>
          <a:lin ang="5400000" scaled="0"/>
        </a:gra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4"/>
          <p:cNvSpPr txBox="1"/>
          <p:nvPr/>
        </p:nvSpPr>
        <p:spPr>
          <a:xfrm>
            <a:off x="13565432" y="2901598"/>
            <a:ext cx="10734675" cy="3452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4772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3" name="Google Shape;473;p14"/>
          <p:cNvGrpSpPr/>
          <p:nvPr/>
        </p:nvGrpSpPr>
        <p:grpSpPr>
          <a:xfrm>
            <a:off x="786747" y="506527"/>
            <a:ext cx="823279" cy="765392"/>
            <a:chOff x="0" y="-57150"/>
            <a:chExt cx="812800" cy="755650"/>
          </a:xfrm>
        </p:grpSpPr>
        <p:sp>
          <p:nvSpPr>
            <p:cNvPr id="474" name="Google Shape;474;p14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>
              <a:gsLst>
                <a:gs pos="0">
                  <a:srgbClr val="27AAE1"/>
                </a:gs>
                <a:gs pos="100000">
                  <a:srgbClr val="254287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475" name="Google Shape;475;p14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Google Shape;448;p12"/>
          <p:cNvSpPr/>
          <p:nvPr/>
        </p:nvSpPr>
        <p:spPr>
          <a:xfrm>
            <a:off x="4853354" y="377246"/>
            <a:ext cx="14690891" cy="1099862"/>
          </a:xfrm>
          <a:custGeom>
            <a:avLst/>
            <a:gdLst/>
            <a:ahLst/>
            <a:cxnLst/>
            <a:rect l="l" t="t" r="r" b="b"/>
            <a:pathLst>
              <a:path w="5156196" h="698500" extrusionOk="0">
                <a:moveTo>
                  <a:pt x="5156196" y="349250"/>
                </a:moveTo>
                <a:lnTo>
                  <a:pt x="4952996" y="698500"/>
                </a:lnTo>
                <a:lnTo>
                  <a:pt x="203200" y="698500"/>
                </a:lnTo>
                <a:lnTo>
                  <a:pt x="0" y="349250"/>
                </a:lnTo>
                <a:lnTo>
                  <a:pt x="203200" y="0"/>
                </a:lnTo>
                <a:lnTo>
                  <a:pt x="4952996" y="0"/>
                </a:lnTo>
                <a:lnTo>
                  <a:pt x="5156196" y="349250"/>
                </a:lnTo>
                <a:close/>
              </a:path>
            </a:pathLst>
          </a:custGeom>
          <a:gradFill>
            <a:gsLst>
              <a:gs pos="0">
                <a:srgbClr val="24307F"/>
              </a:gs>
              <a:gs pos="100000">
                <a:srgbClr val="27AAE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1" name="Google Shape;449;p12"/>
          <p:cNvSpPr txBox="1"/>
          <p:nvPr/>
        </p:nvSpPr>
        <p:spPr>
          <a:xfrm>
            <a:off x="2885627" y="982547"/>
            <a:ext cx="17360250" cy="324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386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smtClean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OPTIMISATION SUR LA PLANIFICATION</a:t>
            </a:r>
            <a:endParaRPr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65113" y="2082409"/>
            <a:ext cx="17865724" cy="6432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Avantages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fr-FR" altLang="fr-FR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Couverture optimale</a:t>
            </a:r>
            <a:r>
              <a:rPr kumimoji="0" lang="fr-FR" altLang="fr-FR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Réduction des zones d'ombre pour une meilleure qualité de service.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fr-FR" alt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fr-FR" altLang="fr-FR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Moins d’interférences</a:t>
            </a:r>
            <a:r>
              <a:rPr kumimoji="0" lang="fr-FR" altLang="fr-FR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Techniques comme la réutilisation des fréquences pour des connexions stables.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fr-FR" alt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fr-FR" altLang="fr-FR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Efficacité spectrale</a:t>
            </a:r>
            <a:r>
              <a:rPr kumimoji="0" lang="fr-FR" altLang="fr-FR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Utilisation rationnelle du spectre radio.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fr-FR" alt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fr-FR" altLang="fr-FR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Capacité accrue</a:t>
            </a:r>
            <a:r>
              <a:rPr kumimoji="0" lang="fr-FR" altLang="fr-FR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Répartition efficace des ressources pour plus d’utilisateurs simultanés.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fr-FR" alt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7AAE1">
                <a:alpha val="0"/>
              </a:srgbClr>
            </a:gs>
            <a:gs pos="100000">
              <a:srgbClr val="269ED6">
                <a:alpha val="33333"/>
              </a:srgbClr>
            </a:gs>
          </a:gsLst>
          <a:lin ang="5400000" scaled="0"/>
        </a:grad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" name="Google Shape;484;p15"/>
          <p:cNvGrpSpPr/>
          <p:nvPr/>
        </p:nvGrpSpPr>
        <p:grpSpPr>
          <a:xfrm>
            <a:off x="786747" y="506527"/>
            <a:ext cx="823279" cy="765392"/>
            <a:chOff x="0" y="-57150"/>
            <a:chExt cx="812800" cy="755650"/>
          </a:xfrm>
        </p:grpSpPr>
        <p:sp>
          <p:nvSpPr>
            <p:cNvPr id="485" name="Google Shape;485;p1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>
              <a:gsLst>
                <a:gs pos="0">
                  <a:srgbClr val="27AAE1"/>
                </a:gs>
                <a:gs pos="100000">
                  <a:srgbClr val="254287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486" name="Google Shape;486;p15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" name="Google Shape;448;p12"/>
          <p:cNvSpPr/>
          <p:nvPr/>
        </p:nvSpPr>
        <p:spPr>
          <a:xfrm>
            <a:off x="3235570" y="377246"/>
            <a:ext cx="16308676" cy="1099862"/>
          </a:xfrm>
          <a:custGeom>
            <a:avLst/>
            <a:gdLst/>
            <a:ahLst/>
            <a:cxnLst/>
            <a:rect l="l" t="t" r="r" b="b"/>
            <a:pathLst>
              <a:path w="5156196" h="698500" extrusionOk="0">
                <a:moveTo>
                  <a:pt x="5156196" y="349250"/>
                </a:moveTo>
                <a:lnTo>
                  <a:pt x="4952996" y="698500"/>
                </a:lnTo>
                <a:lnTo>
                  <a:pt x="203200" y="698500"/>
                </a:lnTo>
                <a:lnTo>
                  <a:pt x="0" y="349250"/>
                </a:lnTo>
                <a:lnTo>
                  <a:pt x="203200" y="0"/>
                </a:lnTo>
                <a:lnTo>
                  <a:pt x="4952996" y="0"/>
                </a:lnTo>
                <a:lnTo>
                  <a:pt x="5156196" y="349250"/>
                </a:lnTo>
                <a:close/>
              </a:path>
            </a:pathLst>
          </a:custGeom>
          <a:gradFill>
            <a:gsLst>
              <a:gs pos="0">
                <a:srgbClr val="24307F"/>
              </a:gs>
              <a:gs pos="100000">
                <a:srgbClr val="27AAE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0" name="Google Shape;449;p12"/>
          <p:cNvSpPr txBox="1"/>
          <p:nvPr/>
        </p:nvSpPr>
        <p:spPr>
          <a:xfrm>
            <a:off x="2254334" y="927177"/>
            <a:ext cx="17360250" cy="324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386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smtClean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OPTIMISATION BASÉE SUR LA PLANIFICATION</a:t>
            </a:r>
            <a:endParaRPr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11281" y="2680116"/>
            <a:ext cx="17951191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Inconvénients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fr-FR" altLang="fr-FR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Coût élevé</a:t>
            </a:r>
            <a:r>
              <a:rPr kumimoji="0" lang="fr-FR" altLang="fr-FR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Nécessite des études et investissements importants.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fr-FR" alt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fr-FR" altLang="fr-FR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Complexité technique</a:t>
            </a:r>
            <a:r>
              <a:rPr kumimoji="0" lang="fr-FR" altLang="fr-FR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Demande outils avancés et expertise spécialisée.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fr-FR" alt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fr-FR" altLang="fr-FR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Rigidité</a:t>
            </a:r>
            <a:r>
              <a:rPr kumimoji="0" lang="fr-FR" altLang="fr-FR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Difficulté à ajuster ou déplacer les stations une fois installées.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fr-FR" alt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fr-FR" altLang="fr-FR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Temps long</a:t>
            </a:r>
            <a:r>
              <a:rPr kumimoji="0" lang="fr-FR" altLang="fr-FR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Retards  dans le déploiement du réseau. </a:t>
            </a: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fr-FR" altLang="fr-FR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7AAE1">
                <a:alpha val="0"/>
              </a:srgbClr>
            </a:gs>
            <a:gs pos="100000">
              <a:srgbClr val="269ED6">
                <a:alpha val="33333"/>
              </a:srgbClr>
            </a:gs>
          </a:gsLst>
          <a:lin ang="5400000" scaled="0"/>
        </a:gradFill>
        <a:effectLst/>
      </p:bgPr>
    </p:bg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" name="Google Shape;495;p16"/>
          <p:cNvGrpSpPr/>
          <p:nvPr/>
        </p:nvGrpSpPr>
        <p:grpSpPr>
          <a:xfrm>
            <a:off x="786747" y="506527"/>
            <a:ext cx="823279" cy="765392"/>
            <a:chOff x="0" y="-57150"/>
            <a:chExt cx="812800" cy="755650"/>
          </a:xfrm>
        </p:grpSpPr>
        <p:sp>
          <p:nvSpPr>
            <p:cNvPr id="496" name="Google Shape;496;p1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>
              <a:gsLst>
                <a:gs pos="0">
                  <a:srgbClr val="27AAE1"/>
                </a:gs>
                <a:gs pos="100000">
                  <a:srgbClr val="254287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497" name="Google Shape;497;p16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0" name="Google Shape;500;p16"/>
          <p:cNvSpPr txBox="1"/>
          <p:nvPr/>
        </p:nvSpPr>
        <p:spPr>
          <a:xfrm>
            <a:off x="948410" y="4893099"/>
            <a:ext cx="17557254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4000"/>
            </a:pPr>
            <a:r>
              <a:rPr lang="en-US" sz="4000" b="0" i="0" dirty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-US" sz="4000" b="0" i="0" dirty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4000" b="0" i="0" dirty="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448;p12"/>
          <p:cNvSpPr/>
          <p:nvPr/>
        </p:nvSpPr>
        <p:spPr>
          <a:xfrm>
            <a:off x="4618892" y="377246"/>
            <a:ext cx="14925354" cy="1099862"/>
          </a:xfrm>
          <a:custGeom>
            <a:avLst/>
            <a:gdLst/>
            <a:ahLst/>
            <a:cxnLst/>
            <a:rect l="l" t="t" r="r" b="b"/>
            <a:pathLst>
              <a:path w="5156196" h="698500" extrusionOk="0">
                <a:moveTo>
                  <a:pt x="5156196" y="349250"/>
                </a:moveTo>
                <a:lnTo>
                  <a:pt x="4952996" y="698500"/>
                </a:lnTo>
                <a:lnTo>
                  <a:pt x="203200" y="698500"/>
                </a:lnTo>
                <a:lnTo>
                  <a:pt x="0" y="349250"/>
                </a:lnTo>
                <a:lnTo>
                  <a:pt x="203200" y="0"/>
                </a:lnTo>
                <a:lnTo>
                  <a:pt x="4952996" y="0"/>
                </a:lnTo>
                <a:lnTo>
                  <a:pt x="5156196" y="349250"/>
                </a:lnTo>
                <a:close/>
              </a:path>
            </a:pathLst>
          </a:custGeom>
          <a:gradFill>
            <a:gsLst>
              <a:gs pos="0">
                <a:srgbClr val="24307F"/>
              </a:gs>
              <a:gs pos="100000">
                <a:srgbClr val="27AAE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2" name="Google Shape;449;p12"/>
          <p:cNvSpPr txBox="1"/>
          <p:nvPr/>
        </p:nvSpPr>
        <p:spPr>
          <a:xfrm>
            <a:off x="2254334" y="927177"/>
            <a:ext cx="17360250" cy="324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386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smtClean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OPTIMISATION BASÉE SUR AI ET ML</a:t>
            </a:r>
            <a:endParaRPr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31313" y="1821850"/>
            <a:ext cx="17524426" cy="652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Comment l’IA et le ML gèrent Ces inconvénients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fr-FR" altLang="fr-FR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Réduction des coûts et complexité</a:t>
            </a:r>
            <a:r>
              <a:rPr kumimoji="0" lang="fr-FR" altLang="fr-FR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Analyse automatique des données réseau pour limiter les interventions humaines spécialisées.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fr-FR" altLang="fr-FR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fr-FR" altLang="fr-FR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Élimination des réglages manuels</a:t>
            </a:r>
            <a:r>
              <a:rPr kumimoji="0" lang="fr-FR" altLang="fr-FR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Ajustements dynamiques en temps réel des paramètres comme la puissance et la gestion des interférences.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fr-FR" altLang="fr-FR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fr-FR" altLang="fr-FR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Amélioration de la réactivité</a:t>
            </a:r>
            <a:r>
              <a:rPr kumimoji="0" lang="fr-FR" altLang="fr-FR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Modèles prédictifs anticipant les fluctuations du trafic pour une adaptation proactive du réseau.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fr-FR" alt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11"/>
          <p:cNvGrpSpPr/>
          <p:nvPr/>
        </p:nvGrpSpPr>
        <p:grpSpPr>
          <a:xfrm>
            <a:off x="130404" y="167959"/>
            <a:ext cx="823279" cy="765392"/>
            <a:chOff x="0" y="-57150"/>
            <a:chExt cx="812800" cy="755650"/>
          </a:xfrm>
        </p:grpSpPr>
        <p:sp>
          <p:nvSpPr>
            <p:cNvPr id="430" name="Google Shape;430;p11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>
              <a:gsLst>
                <a:gs pos="0">
                  <a:srgbClr val="27AAE1"/>
                </a:gs>
                <a:gs pos="100000">
                  <a:srgbClr val="254287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431" name="Google Shape;431;p11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2" name="Google Shape;432;p11"/>
          <p:cNvSpPr/>
          <p:nvPr/>
        </p:nvSpPr>
        <p:spPr>
          <a:xfrm>
            <a:off x="7839518" y="183019"/>
            <a:ext cx="11458634" cy="777628"/>
          </a:xfrm>
          <a:custGeom>
            <a:avLst/>
            <a:gdLst/>
            <a:ahLst/>
            <a:cxnLst/>
            <a:rect l="l" t="t" r="r" b="b"/>
            <a:pathLst>
              <a:path w="5156196" h="698500" extrusionOk="0">
                <a:moveTo>
                  <a:pt x="5156196" y="349250"/>
                </a:moveTo>
                <a:lnTo>
                  <a:pt x="4952996" y="698500"/>
                </a:lnTo>
                <a:lnTo>
                  <a:pt x="203200" y="698500"/>
                </a:lnTo>
                <a:lnTo>
                  <a:pt x="0" y="349250"/>
                </a:lnTo>
                <a:lnTo>
                  <a:pt x="203200" y="0"/>
                </a:lnTo>
                <a:lnTo>
                  <a:pt x="4952996" y="0"/>
                </a:lnTo>
                <a:lnTo>
                  <a:pt x="5156196" y="349250"/>
                </a:lnTo>
                <a:close/>
              </a:path>
            </a:pathLst>
          </a:custGeom>
          <a:gradFill>
            <a:gsLst>
              <a:gs pos="0">
                <a:srgbClr val="24307F"/>
              </a:gs>
              <a:gs pos="100000">
                <a:srgbClr val="27AAE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433" name="Google Shape;433;p11"/>
          <p:cNvSpPr txBox="1"/>
          <p:nvPr/>
        </p:nvSpPr>
        <p:spPr>
          <a:xfrm>
            <a:off x="7955291" y="609288"/>
            <a:ext cx="10671608" cy="324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386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smtClean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 IMPACT DE KPI DÉGRADÉS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7" t="3003" r="2065" b="8254"/>
          <a:stretch/>
        </p:blipFill>
        <p:spPr>
          <a:xfrm>
            <a:off x="0" y="1930651"/>
            <a:ext cx="18015488" cy="434814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4" name="TextBox 3"/>
          <p:cNvSpPr txBox="1"/>
          <p:nvPr/>
        </p:nvSpPr>
        <p:spPr>
          <a:xfrm>
            <a:off x="733113" y="1161210"/>
            <a:ext cx="16291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i="1" u="sng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Tableau des KPI en fonction des problèmes </a:t>
            </a:r>
            <a:r>
              <a:rPr lang="fr-FR" sz="4400" i="1" u="sng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dans le </a:t>
            </a:r>
            <a:r>
              <a:rPr lang="fr-FR" sz="4400" i="1" u="sng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réseau</a:t>
            </a:r>
            <a:endParaRPr lang="fr-CA" sz="4400" i="1" u="sng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78" y="6396307"/>
            <a:ext cx="13947872" cy="20789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04" y="8369442"/>
            <a:ext cx="14199745" cy="83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1042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48;p12"/>
          <p:cNvSpPr/>
          <p:nvPr/>
        </p:nvSpPr>
        <p:spPr>
          <a:xfrm>
            <a:off x="7424382" y="286695"/>
            <a:ext cx="11981849" cy="690655"/>
          </a:xfrm>
          <a:custGeom>
            <a:avLst/>
            <a:gdLst/>
            <a:ahLst/>
            <a:cxnLst/>
            <a:rect l="l" t="t" r="r" b="b"/>
            <a:pathLst>
              <a:path w="5156196" h="698500" extrusionOk="0">
                <a:moveTo>
                  <a:pt x="5156196" y="349250"/>
                </a:moveTo>
                <a:lnTo>
                  <a:pt x="4952996" y="698500"/>
                </a:lnTo>
                <a:lnTo>
                  <a:pt x="203200" y="698500"/>
                </a:lnTo>
                <a:lnTo>
                  <a:pt x="0" y="349250"/>
                </a:lnTo>
                <a:lnTo>
                  <a:pt x="203200" y="0"/>
                </a:lnTo>
                <a:lnTo>
                  <a:pt x="4952996" y="0"/>
                </a:lnTo>
                <a:lnTo>
                  <a:pt x="5156196" y="349250"/>
                </a:lnTo>
                <a:close/>
              </a:path>
            </a:pathLst>
          </a:custGeom>
          <a:gradFill>
            <a:gsLst>
              <a:gs pos="0">
                <a:srgbClr val="24307F"/>
              </a:gs>
              <a:gs pos="100000">
                <a:srgbClr val="27AAE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9" name="Google Shape;449;p12"/>
          <p:cNvSpPr txBox="1"/>
          <p:nvPr/>
        </p:nvSpPr>
        <p:spPr>
          <a:xfrm>
            <a:off x="4260555" y="593722"/>
            <a:ext cx="17360250" cy="288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386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smtClean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OPTIMISATION BASÉE SUR AI ET ML</a:t>
            </a:r>
            <a:endParaRPr sz="1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52"/>
          <a:stretch/>
        </p:blipFill>
        <p:spPr>
          <a:xfrm>
            <a:off x="13770590" y="1188841"/>
            <a:ext cx="2606723" cy="31872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28"/>
          <a:stretch/>
        </p:blipFill>
        <p:spPr>
          <a:xfrm>
            <a:off x="14275557" y="6150680"/>
            <a:ext cx="2580527" cy="30867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30" y="1079776"/>
            <a:ext cx="7381670" cy="41250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1299803"/>
            <a:ext cx="5158854" cy="38612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66" y="5650854"/>
            <a:ext cx="7523403" cy="40863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669" y="5866810"/>
            <a:ext cx="5641781" cy="396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81450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48;p12"/>
          <p:cNvSpPr/>
          <p:nvPr/>
        </p:nvSpPr>
        <p:spPr>
          <a:xfrm>
            <a:off x="7424382" y="286695"/>
            <a:ext cx="11981849" cy="690655"/>
          </a:xfrm>
          <a:custGeom>
            <a:avLst/>
            <a:gdLst/>
            <a:ahLst/>
            <a:cxnLst/>
            <a:rect l="l" t="t" r="r" b="b"/>
            <a:pathLst>
              <a:path w="5156196" h="698500" extrusionOk="0">
                <a:moveTo>
                  <a:pt x="5156196" y="349250"/>
                </a:moveTo>
                <a:lnTo>
                  <a:pt x="4952996" y="698500"/>
                </a:lnTo>
                <a:lnTo>
                  <a:pt x="203200" y="698500"/>
                </a:lnTo>
                <a:lnTo>
                  <a:pt x="0" y="349250"/>
                </a:lnTo>
                <a:lnTo>
                  <a:pt x="203200" y="0"/>
                </a:lnTo>
                <a:lnTo>
                  <a:pt x="4952996" y="0"/>
                </a:lnTo>
                <a:lnTo>
                  <a:pt x="5156196" y="349250"/>
                </a:lnTo>
                <a:close/>
              </a:path>
            </a:pathLst>
          </a:custGeom>
          <a:gradFill>
            <a:gsLst>
              <a:gs pos="0">
                <a:srgbClr val="24307F"/>
              </a:gs>
              <a:gs pos="100000">
                <a:srgbClr val="27AAE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9" name="Google Shape;449;p12"/>
          <p:cNvSpPr txBox="1"/>
          <p:nvPr/>
        </p:nvSpPr>
        <p:spPr>
          <a:xfrm>
            <a:off x="4260555" y="593722"/>
            <a:ext cx="17360250" cy="288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386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smtClean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OPTIMISATION BASÉE SUR AI ET ML</a:t>
            </a:r>
            <a:endParaRPr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83" y="1188840"/>
            <a:ext cx="16479830" cy="89076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83" y="7956083"/>
            <a:ext cx="16543413" cy="233091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82" y="1188840"/>
            <a:ext cx="16543414" cy="8907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81" y="7880549"/>
            <a:ext cx="16543415" cy="240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50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48;p12"/>
          <p:cNvSpPr/>
          <p:nvPr/>
        </p:nvSpPr>
        <p:spPr>
          <a:xfrm>
            <a:off x="7424382" y="286695"/>
            <a:ext cx="11981849" cy="690655"/>
          </a:xfrm>
          <a:custGeom>
            <a:avLst/>
            <a:gdLst/>
            <a:ahLst/>
            <a:cxnLst/>
            <a:rect l="l" t="t" r="r" b="b"/>
            <a:pathLst>
              <a:path w="5156196" h="698500" extrusionOk="0">
                <a:moveTo>
                  <a:pt x="5156196" y="349250"/>
                </a:moveTo>
                <a:lnTo>
                  <a:pt x="4952996" y="698500"/>
                </a:lnTo>
                <a:lnTo>
                  <a:pt x="203200" y="698500"/>
                </a:lnTo>
                <a:lnTo>
                  <a:pt x="0" y="349250"/>
                </a:lnTo>
                <a:lnTo>
                  <a:pt x="203200" y="0"/>
                </a:lnTo>
                <a:lnTo>
                  <a:pt x="4952996" y="0"/>
                </a:lnTo>
                <a:lnTo>
                  <a:pt x="5156196" y="349250"/>
                </a:lnTo>
                <a:close/>
              </a:path>
            </a:pathLst>
          </a:custGeom>
          <a:gradFill>
            <a:gsLst>
              <a:gs pos="0">
                <a:srgbClr val="24307F"/>
              </a:gs>
              <a:gs pos="100000">
                <a:srgbClr val="27AAE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9" name="Google Shape;449;p12"/>
          <p:cNvSpPr txBox="1"/>
          <p:nvPr/>
        </p:nvSpPr>
        <p:spPr>
          <a:xfrm>
            <a:off x="4260555" y="593722"/>
            <a:ext cx="17360250" cy="288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386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smtClean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OPTIMISATION BASÉE SUR AI ET ML</a:t>
            </a:r>
            <a:endParaRPr sz="1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5696" y="1524624"/>
            <a:ext cx="6509449" cy="27397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79" y="8926228"/>
            <a:ext cx="11051795" cy="9416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87"/>
          <a:stretch/>
        </p:blipFill>
        <p:spPr>
          <a:xfrm>
            <a:off x="153017" y="7975603"/>
            <a:ext cx="4314019" cy="4661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87"/>
          <a:stretch/>
        </p:blipFill>
        <p:spPr>
          <a:xfrm>
            <a:off x="153017" y="8412923"/>
            <a:ext cx="4314019" cy="46612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17" y="1024801"/>
            <a:ext cx="11295191" cy="705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2741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48;p12"/>
          <p:cNvSpPr/>
          <p:nvPr/>
        </p:nvSpPr>
        <p:spPr>
          <a:xfrm>
            <a:off x="7424382" y="286695"/>
            <a:ext cx="11981849" cy="690655"/>
          </a:xfrm>
          <a:custGeom>
            <a:avLst/>
            <a:gdLst/>
            <a:ahLst/>
            <a:cxnLst/>
            <a:rect l="l" t="t" r="r" b="b"/>
            <a:pathLst>
              <a:path w="5156196" h="698500" extrusionOk="0">
                <a:moveTo>
                  <a:pt x="5156196" y="349250"/>
                </a:moveTo>
                <a:lnTo>
                  <a:pt x="4952996" y="698500"/>
                </a:lnTo>
                <a:lnTo>
                  <a:pt x="203200" y="698500"/>
                </a:lnTo>
                <a:lnTo>
                  <a:pt x="0" y="349250"/>
                </a:lnTo>
                <a:lnTo>
                  <a:pt x="203200" y="0"/>
                </a:lnTo>
                <a:lnTo>
                  <a:pt x="4952996" y="0"/>
                </a:lnTo>
                <a:lnTo>
                  <a:pt x="5156196" y="349250"/>
                </a:lnTo>
                <a:close/>
              </a:path>
            </a:pathLst>
          </a:custGeom>
          <a:gradFill>
            <a:gsLst>
              <a:gs pos="0">
                <a:srgbClr val="24307F"/>
              </a:gs>
              <a:gs pos="100000">
                <a:srgbClr val="27AAE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9" name="Google Shape;449;p12"/>
          <p:cNvSpPr txBox="1"/>
          <p:nvPr/>
        </p:nvSpPr>
        <p:spPr>
          <a:xfrm>
            <a:off x="4260555" y="593722"/>
            <a:ext cx="17360250" cy="288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386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smtClean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OPTIMISATION BASÉE SUR AI ET ML</a:t>
            </a:r>
            <a:endParaRPr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14" y="1147897"/>
            <a:ext cx="16684548" cy="90444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13" y="7985476"/>
            <a:ext cx="16578539" cy="220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0921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48;p12"/>
          <p:cNvSpPr/>
          <p:nvPr/>
        </p:nvSpPr>
        <p:spPr>
          <a:xfrm>
            <a:off x="7424382" y="286695"/>
            <a:ext cx="11981849" cy="690655"/>
          </a:xfrm>
          <a:custGeom>
            <a:avLst/>
            <a:gdLst/>
            <a:ahLst/>
            <a:cxnLst/>
            <a:rect l="l" t="t" r="r" b="b"/>
            <a:pathLst>
              <a:path w="5156196" h="698500" extrusionOk="0">
                <a:moveTo>
                  <a:pt x="5156196" y="349250"/>
                </a:moveTo>
                <a:lnTo>
                  <a:pt x="4952996" y="698500"/>
                </a:lnTo>
                <a:lnTo>
                  <a:pt x="203200" y="698500"/>
                </a:lnTo>
                <a:lnTo>
                  <a:pt x="0" y="349250"/>
                </a:lnTo>
                <a:lnTo>
                  <a:pt x="203200" y="0"/>
                </a:lnTo>
                <a:lnTo>
                  <a:pt x="4952996" y="0"/>
                </a:lnTo>
                <a:lnTo>
                  <a:pt x="5156196" y="349250"/>
                </a:lnTo>
                <a:close/>
              </a:path>
            </a:pathLst>
          </a:custGeom>
          <a:gradFill>
            <a:gsLst>
              <a:gs pos="0">
                <a:srgbClr val="24307F"/>
              </a:gs>
              <a:gs pos="100000">
                <a:srgbClr val="27AAE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9" name="Google Shape;449;p12"/>
          <p:cNvSpPr txBox="1"/>
          <p:nvPr/>
        </p:nvSpPr>
        <p:spPr>
          <a:xfrm>
            <a:off x="4260555" y="593722"/>
            <a:ext cx="17360250" cy="288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386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smtClean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OPTIMISATION BASÉE SUR AI ET ML</a:t>
            </a:r>
            <a:endParaRPr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34" y="977349"/>
            <a:ext cx="17852750" cy="89739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" b="24573"/>
          <a:stretch/>
        </p:blipFill>
        <p:spPr>
          <a:xfrm>
            <a:off x="214312" y="6933063"/>
            <a:ext cx="17767025" cy="301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02305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48;p12"/>
          <p:cNvSpPr/>
          <p:nvPr/>
        </p:nvSpPr>
        <p:spPr>
          <a:xfrm>
            <a:off x="7424382" y="286695"/>
            <a:ext cx="11981849" cy="690655"/>
          </a:xfrm>
          <a:custGeom>
            <a:avLst/>
            <a:gdLst/>
            <a:ahLst/>
            <a:cxnLst/>
            <a:rect l="l" t="t" r="r" b="b"/>
            <a:pathLst>
              <a:path w="5156196" h="698500" extrusionOk="0">
                <a:moveTo>
                  <a:pt x="5156196" y="349250"/>
                </a:moveTo>
                <a:lnTo>
                  <a:pt x="4952996" y="698500"/>
                </a:lnTo>
                <a:lnTo>
                  <a:pt x="203200" y="698500"/>
                </a:lnTo>
                <a:lnTo>
                  <a:pt x="0" y="349250"/>
                </a:lnTo>
                <a:lnTo>
                  <a:pt x="203200" y="0"/>
                </a:lnTo>
                <a:lnTo>
                  <a:pt x="4952996" y="0"/>
                </a:lnTo>
                <a:lnTo>
                  <a:pt x="5156196" y="349250"/>
                </a:lnTo>
                <a:close/>
              </a:path>
            </a:pathLst>
          </a:custGeom>
          <a:gradFill>
            <a:gsLst>
              <a:gs pos="0">
                <a:srgbClr val="24307F"/>
              </a:gs>
              <a:gs pos="100000">
                <a:srgbClr val="27AAE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9" name="Google Shape;449;p12"/>
          <p:cNvSpPr txBox="1"/>
          <p:nvPr/>
        </p:nvSpPr>
        <p:spPr>
          <a:xfrm>
            <a:off x="4260555" y="593722"/>
            <a:ext cx="17360250" cy="288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386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smtClean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OPTIMISATION BASÉE SUR AI ET ML</a:t>
            </a:r>
            <a:endParaRPr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17" y="1284377"/>
            <a:ext cx="13232130" cy="38370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36" y="5428438"/>
            <a:ext cx="13547763" cy="414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70168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7AAE1">
                <a:alpha val="0"/>
              </a:srgbClr>
            </a:gs>
            <a:gs pos="100000">
              <a:srgbClr val="269ED6">
                <a:alpha val="33333"/>
              </a:srgbClr>
            </a:gs>
          </a:gsLst>
          <a:lin ang="5400000" scaled="0"/>
        </a:gra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8" name="Google Shape;208;p3"/>
          <p:cNvCxnSpPr/>
          <p:nvPr/>
        </p:nvCxnSpPr>
        <p:spPr>
          <a:xfrm rot="10800000">
            <a:off x="2079310" y="2248619"/>
            <a:ext cx="6568528" cy="0"/>
          </a:xfrm>
          <a:prstGeom prst="straightConnector1">
            <a:avLst/>
          </a:prstGeom>
          <a:noFill/>
          <a:ln w="57150" cap="flat" cmpd="sng">
            <a:solidFill>
              <a:srgbClr val="24307F"/>
            </a:solidFill>
            <a:prstDash val="solid"/>
            <a:round/>
            <a:headEnd type="oval" w="lg" len="lg"/>
            <a:tailEnd type="none" w="sm" len="sm"/>
          </a:ln>
        </p:spPr>
      </p:cxnSp>
      <p:grpSp>
        <p:nvGrpSpPr>
          <p:cNvPr id="209" name="Google Shape;209;p3"/>
          <p:cNvGrpSpPr/>
          <p:nvPr/>
        </p:nvGrpSpPr>
        <p:grpSpPr>
          <a:xfrm rot="1840381">
            <a:off x="-1294676" y="-3525866"/>
            <a:ext cx="3561319" cy="18204053"/>
            <a:chOff x="0" y="-28575"/>
            <a:chExt cx="1110993" cy="5678958"/>
          </a:xfrm>
        </p:grpSpPr>
        <p:sp>
          <p:nvSpPr>
            <p:cNvPr id="210" name="Google Shape;210;p3"/>
            <p:cNvSpPr/>
            <p:nvPr/>
          </p:nvSpPr>
          <p:spPr>
            <a:xfrm>
              <a:off x="0" y="0"/>
              <a:ext cx="1110993" cy="5650383"/>
            </a:xfrm>
            <a:custGeom>
              <a:avLst/>
              <a:gdLst/>
              <a:ahLst/>
              <a:cxnLst/>
              <a:rect l="l" t="t" r="r" b="b"/>
              <a:pathLst>
                <a:path w="1110993" h="5650383" extrusionOk="0">
                  <a:moveTo>
                    <a:pt x="0" y="0"/>
                  </a:moveTo>
                  <a:lnTo>
                    <a:pt x="1110993" y="0"/>
                  </a:lnTo>
                  <a:lnTo>
                    <a:pt x="1110993" y="5650383"/>
                  </a:lnTo>
                  <a:lnTo>
                    <a:pt x="0" y="5650383"/>
                  </a:lnTo>
                  <a:close/>
                </a:path>
              </a:pathLst>
            </a:custGeom>
            <a:gradFill>
              <a:gsLst>
                <a:gs pos="0">
                  <a:srgbClr val="27AAE1"/>
                </a:gs>
                <a:gs pos="100000">
                  <a:srgbClr val="254287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211" name="Google Shape;211;p3"/>
            <p:cNvSpPr txBox="1"/>
            <p:nvPr/>
          </p:nvSpPr>
          <p:spPr>
            <a:xfrm>
              <a:off x="0" y="-28575"/>
              <a:ext cx="1110993" cy="56789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225" tIns="49225" rIns="49225" bIns="49225" anchor="ctr" anchorCtr="0">
              <a:noAutofit/>
            </a:bodyPr>
            <a:lstStyle/>
            <a:p>
              <a:pPr marL="0" marR="0" lvl="0" indent="0" algn="ctr" rtl="0">
                <a:lnSpc>
                  <a:spcPct val="8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" name="Google Shape;212;p3"/>
          <p:cNvGrpSpPr/>
          <p:nvPr/>
        </p:nvGrpSpPr>
        <p:grpSpPr>
          <a:xfrm rot="1840381">
            <a:off x="5755490" y="-4437973"/>
            <a:ext cx="826394" cy="7945725"/>
            <a:chOff x="0" y="-28575"/>
            <a:chExt cx="257803" cy="2478758"/>
          </a:xfrm>
        </p:grpSpPr>
        <p:sp>
          <p:nvSpPr>
            <p:cNvPr id="213" name="Google Shape;213;p3"/>
            <p:cNvSpPr/>
            <p:nvPr/>
          </p:nvSpPr>
          <p:spPr>
            <a:xfrm>
              <a:off x="0" y="0"/>
              <a:ext cx="257803" cy="2450183"/>
            </a:xfrm>
            <a:custGeom>
              <a:avLst/>
              <a:gdLst/>
              <a:ahLst/>
              <a:cxnLst/>
              <a:rect l="l" t="t" r="r" b="b"/>
              <a:pathLst>
                <a:path w="257803" h="2450183" extrusionOk="0">
                  <a:moveTo>
                    <a:pt x="0" y="0"/>
                  </a:moveTo>
                  <a:lnTo>
                    <a:pt x="257803" y="0"/>
                  </a:lnTo>
                  <a:lnTo>
                    <a:pt x="257803" y="2450183"/>
                  </a:lnTo>
                  <a:lnTo>
                    <a:pt x="0" y="2450183"/>
                  </a:lnTo>
                  <a:close/>
                </a:path>
              </a:pathLst>
            </a:custGeom>
            <a:gradFill>
              <a:gsLst>
                <a:gs pos="0">
                  <a:srgbClr val="269ED6"/>
                </a:gs>
                <a:gs pos="100000">
                  <a:srgbClr val="27AAE1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14" name="Google Shape;214;p3"/>
            <p:cNvSpPr txBox="1"/>
            <p:nvPr/>
          </p:nvSpPr>
          <p:spPr>
            <a:xfrm>
              <a:off x="0" y="-28575"/>
              <a:ext cx="257803" cy="24787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225" tIns="49225" rIns="49225" bIns="49225" anchor="ctr" anchorCtr="0">
              <a:noAutofit/>
            </a:bodyPr>
            <a:lstStyle/>
            <a:p>
              <a:pPr marL="0" marR="0" lvl="0" indent="0" algn="ctr" rtl="0">
                <a:lnSpc>
                  <a:spcPct val="8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" name="Google Shape;215;p3"/>
          <p:cNvGrpSpPr/>
          <p:nvPr/>
        </p:nvGrpSpPr>
        <p:grpSpPr>
          <a:xfrm rot="-1788554">
            <a:off x="-1476179" y="2016094"/>
            <a:ext cx="3766175" cy="10597265"/>
            <a:chOff x="0" y="-28575"/>
            <a:chExt cx="1174900" cy="3305935"/>
          </a:xfrm>
        </p:grpSpPr>
        <p:sp>
          <p:nvSpPr>
            <p:cNvPr id="216" name="Google Shape;216;p3"/>
            <p:cNvSpPr/>
            <p:nvPr/>
          </p:nvSpPr>
          <p:spPr>
            <a:xfrm>
              <a:off x="0" y="0"/>
              <a:ext cx="1174900" cy="3277360"/>
            </a:xfrm>
            <a:custGeom>
              <a:avLst/>
              <a:gdLst/>
              <a:ahLst/>
              <a:cxnLst/>
              <a:rect l="l" t="t" r="r" b="b"/>
              <a:pathLst>
                <a:path w="1174900" h="3277360" extrusionOk="0">
                  <a:moveTo>
                    <a:pt x="0" y="0"/>
                  </a:moveTo>
                  <a:lnTo>
                    <a:pt x="1174900" y="0"/>
                  </a:lnTo>
                  <a:lnTo>
                    <a:pt x="1174900" y="3277360"/>
                  </a:lnTo>
                  <a:lnTo>
                    <a:pt x="0" y="3277360"/>
                  </a:lnTo>
                  <a:close/>
                </a:path>
              </a:pathLst>
            </a:custGeom>
            <a:gradFill>
              <a:gsLst>
                <a:gs pos="0">
                  <a:srgbClr val="29399D"/>
                </a:gs>
                <a:gs pos="100000">
                  <a:srgbClr val="1A2047"/>
                </a:gs>
              </a:gsLst>
              <a:lin ang="2100000" scaled="0"/>
            </a:gradFill>
            <a:ln>
              <a:noFill/>
            </a:ln>
          </p:spPr>
        </p:sp>
        <p:sp>
          <p:nvSpPr>
            <p:cNvPr id="217" name="Google Shape;217;p3"/>
            <p:cNvSpPr txBox="1"/>
            <p:nvPr/>
          </p:nvSpPr>
          <p:spPr>
            <a:xfrm>
              <a:off x="0" y="-28575"/>
              <a:ext cx="1174900" cy="33059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225" tIns="49225" rIns="49225" bIns="49225" anchor="ctr" anchorCtr="0">
              <a:noAutofit/>
            </a:bodyPr>
            <a:lstStyle/>
            <a:p>
              <a:pPr marL="0" marR="0" lvl="0" indent="0" algn="ctr" rtl="0">
                <a:lnSpc>
                  <a:spcPct val="8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" name="Google Shape;218;p3"/>
          <p:cNvGrpSpPr/>
          <p:nvPr/>
        </p:nvGrpSpPr>
        <p:grpSpPr>
          <a:xfrm rot="-1788554">
            <a:off x="-117758" y="547545"/>
            <a:ext cx="970722" cy="5643002"/>
            <a:chOff x="0" y="-28575"/>
            <a:chExt cx="302828" cy="1760398"/>
          </a:xfrm>
        </p:grpSpPr>
        <p:sp>
          <p:nvSpPr>
            <p:cNvPr id="219" name="Google Shape;219;p3"/>
            <p:cNvSpPr/>
            <p:nvPr/>
          </p:nvSpPr>
          <p:spPr>
            <a:xfrm>
              <a:off x="0" y="0"/>
              <a:ext cx="302828" cy="1731823"/>
            </a:xfrm>
            <a:custGeom>
              <a:avLst/>
              <a:gdLst/>
              <a:ahLst/>
              <a:cxnLst/>
              <a:rect l="l" t="t" r="r" b="b"/>
              <a:pathLst>
                <a:path w="302828" h="1731823" extrusionOk="0">
                  <a:moveTo>
                    <a:pt x="0" y="0"/>
                  </a:moveTo>
                  <a:lnTo>
                    <a:pt x="302828" y="0"/>
                  </a:lnTo>
                  <a:lnTo>
                    <a:pt x="302828" y="1731823"/>
                  </a:lnTo>
                  <a:lnTo>
                    <a:pt x="0" y="1731823"/>
                  </a:lnTo>
                  <a:close/>
                </a:path>
              </a:pathLst>
            </a:custGeom>
            <a:gradFill>
              <a:gsLst>
                <a:gs pos="0">
                  <a:srgbClr val="269ED6"/>
                </a:gs>
                <a:gs pos="100000">
                  <a:srgbClr val="27AAE1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20" name="Google Shape;220;p3"/>
            <p:cNvSpPr txBox="1"/>
            <p:nvPr/>
          </p:nvSpPr>
          <p:spPr>
            <a:xfrm>
              <a:off x="0" y="-28575"/>
              <a:ext cx="302828" cy="17603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225" tIns="49225" rIns="49225" bIns="49225" anchor="ctr" anchorCtr="0">
              <a:noAutofit/>
            </a:bodyPr>
            <a:lstStyle/>
            <a:p>
              <a:pPr marL="0" marR="0" lvl="0" indent="0" algn="ctr" rtl="0">
                <a:lnSpc>
                  <a:spcPct val="8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1" name="Google Shape;221;p3"/>
          <p:cNvSpPr txBox="1"/>
          <p:nvPr/>
        </p:nvSpPr>
        <p:spPr>
          <a:xfrm>
            <a:off x="13377863" y="2901598"/>
            <a:ext cx="10734675" cy="3452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4772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2" name="Google Shape;222;p3"/>
          <p:cNvGrpSpPr/>
          <p:nvPr/>
        </p:nvGrpSpPr>
        <p:grpSpPr>
          <a:xfrm>
            <a:off x="1028700" y="8177398"/>
            <a:ext cx="1162651" cy="1080902"/>
            <a:chOff x="0" y="-57150"/>
            <a:chExt cx="812800" cy="755650"/>
          </a:xfrm>
        </p:grpSpPr>
        <p:sp>
          <p:nvSpPr>
            <p:cNvPr id="223" name="Google Shape;223;p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>
              <a:gsLst>
                <a:gs pos="0">
                  <a:srgbClr val="27AAE1"/>
                </a:gs>
                <a:gs pos="100000">
                  <a:srgbClr val="254287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224" name="Google Shape;224;p3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" name="Google Shape;225;p3"/>
          <p:cNvGrpSpPr/>
          <p:nvPr/>
        </p:nvGrpSpPr>
        <p:grpSpPr>
          <a:xfrm>
            <a:off x="786747" y="506527"/>
            <a:ext cx="823279" cy="765392"/>
            <a:chOff x="0" y="-57150"/>
            <a:chExt cx="812800" cy="755650"/>
          </a:xfrm>
        </p:grpSpPr>
        <p:sp>
          <p:nvSpPr>
            <p:cNvPr id="226" name="Google Shape;226;p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>
              <a:gsLst>
                <a:gs pos="0">
                  <a:srgbClr val="27AAE1"/>
                </a:gs>
                <a:gs pos="100000">
                  <a:srgbClr val="254287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227" name="Google Shape;227;p3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8" name="Google Shape;228;p3"/>
          <p:cNvSpPr/>
          <p:nvPr/>
        </p:nvSpPr>
        <p:spPr>
          <a:xfrm>
            <a:off x="8043218" y="2742013"/>
            <a:ext cx="11458634" cy="1552279"/>
          </a:xfrm>
          <a:custGeom>
            <a:avLst/>
            <a:gdLst/>
            <a:ahLst/>
            <a:cxnLst/>
            <a:rect l="l" t="t" r="r" b="b"/>
            <a:pathLst>
              <a:path w="5156196" h="698500" extrusionOk="0">
                <a:moveTo>
                  <a:pt x="5156196" y="349250"/>
                </a:moveTo>
                <a:lnTo>
                  <a:pt x="4952996" y="698500"/>
                </a:lnTo>
                <a:lnTo>
                  <a:pt x="203200" y="698500"/>
                </a:lnTo>
                <a:lnTo>
                  <a:pt x="0" y="349250"/>
                </a:lnTo>
                <a:lnTo>
                  <a:pt x="203200" y="0"/>
                </a:lnTo>
                <a:lnTo>
                  <a:pt x="4952996" y="0"/>
                </a:lnTo>
                <a:lnTo>
                  <a:pt x="5156196" y="349250"/>
                </a:lnTo>
                <a:close/>
              </a:path>
            </a:pathLst>
          </a:custGeom>
          <a:gradFill>
            <a:gsLst>
              <a:gs pos="0">
                <a:srgbClr val="24307F"/>
              </a:gs>
              <a:gs pos="100000">
                <a:srgbClr val="27AAE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229" name="Google Shape;229;p3"/>
          <p:cNvSpPr txBox="1"/>
          <p:nvPr/>
        </p:nvSpPr>
        <p:spPr>
          <a:xfrm>
            <a:off x="9501938" y="3493150"/>
            <a:ext cx="6431195" cy="395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386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  <a:endParaRPr dirty="0"/>
          </a:p>
        </p:txBody>
      </p:sp>
      <p:sp>
        <p:nvSpPr>
          <p:cNvPr id="26" name="Google Shape;116;p1"/>
          <p:cNvSpPr txBox="1"/>
          <p:nvPr/>
        </p:nvSpPr>
        <p:spPr>
          <a:xfrm>
            <a:off x="3714707" y="5247909"/>
            <a:ext cx="13550590" cy="4133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86" b="1" dirty="0" smtClean="0">
                <a:solidFill>
                  <a:srgbClr val="267FBC"/>
                </a:solidFill>
                <a:latin typeface="Antonio"/>
                <a:ea typeface="Antonio"/>
                <a:cs typeface="Antonio"/>
                <a:sym typeface="Antonio"/>
              </a:rPr>
              <a:t>(KPI) Key PERFORMANCE INDICATORS </a:t>
            </a:r>
          </a:p>
          <a:p>
            <a:pPr>
              <a:lnSpc>
                <a:spcPct val="115001"/>
              </a:lnSpc>
            </a:pPr>
            <a:r>
              <a:rPr lang="fr-FR" sz="7786" b="1" dirty="0">
                <a:solidFill>
                  <a:srgbClr val="24307F"/>
                </a:solidFill>
                <a:latin typeface="Antonio"/>
                <a:ea typeface="Antonio"/>
                <a:cs typeface="Antonio"/>
                <a:sym typeface="Antonio"/>
              </a:rPr>
              <a:t>ET DE (RAN) RADIO ACCESS NETWORK</a:t>
            </a:r>
            <a:endParaRPr lang="fr-FR" sz="8000" dirty="0"/>
          </a:p>
          <a:p>
            <a:pPr marL="0" marR="0" lvl="0" indent="0" algn="l" rtl="0">
              <a:lnSpc>
                <a:spcPct val="115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86" b="1" i="0" u="none" strike="noStrike" cap="none" dirty="0" smtClean="0">
                <a:solidFill>
                  <a:srgbClr val="267FBC"/>
                </a:solidFill>
                <a:latin typeface="Antonio"/>
                <a:ea typeface="Antonio"/>
                <a:cs typeface="Antonio"/>
                <a:sym typeface="Antonio"/>
              </a:rPr>
              <a:t> 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7AAE1">
                <a:alpha val="0"/>
              </a:srgbClr>
            </a:gs>
            <a:gs pos="100000">
              <a:srgbClr val="269ED6">
                <a:alpha val="33333"/>
              </a:srgbClr>
            </a:gs>
          </a:gsLst>
          <a:lin ang="5400000" scaled="0"/>
        </a:gradFill>
        <a:effectLst/>
      </p:bgPr>
    </p:bg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0" name="Google Shape;640;p28"/>
          <p:cNvCxnSpPr/>
          <p:nvPr/>
        </p:nvCxnSpPr>
        <p:spPr>
          <a:xfrm rot="10800000">
            <a:off x="2079310" y="2248619"/>
            <a:ext cx="6568528" cy="0"/>
          </a:xfrm>
          <a:prstGeom prst="straightConnector1">
            <a:avLst/>
          </a:prstGeom>
          <a:noFill/>
          <a:ln w="57150" cap="flat" cmpd="sng">
            <a:solidFill>
              <a:srgbClr val="24307F"/>
            </a:solidFill>
            <a:prstDash val="solid"/>
            <a:round/>
            <a:headEnd type="oval" w="lg" len="lg"/>
            <a:tailEnd type="none" w="sm" len="sm"/>
          </a:ln>
        </p:spPr>
      </p:cxnSp>
      <p:grpSp>
        <p:nvGrpSpPr>
          <p:cNvPr id="641" name="Google Shape;641;p28"/>
          <p:cNvGrpSpPr/>
          <p:nvPr/>
        </p:nvGrpSpPr>
        <p:grpSpPr>
          <a:xfrm rot="1840381">
            <a:off x="-1294676" y="-3525866"/>
            <a:ext cx="3561319" cy="18204053"/>
            <a:chOff x="0" y="-28575"/>
            <a:chExt cx="1110993" cy="5678958"/>
          </a:xfrm>
        </p:grpSpPr>
        <p:sp>
          <p:nvSpPr>
            <p:cNvPr id="642" name="Google Shape;642;p28"/>
            <p:cNvSpPr/>
            <p:nvPr/>
          </p:nvSpPr>
          <p:spPr>
            <a:xfrm>
              <a:off x="0" y="0"/>
              <a:ext cx="1110993" cy="5650383"/>
            </a:xfrm>
            <a:custGeom>
              <a:avLst/>
              <a:gdLst/>
              <a:ahLst/>
              <a:cxnLst/>
              <a:rect l="l" t="t" r="r" b="b"/>
              <a:pathLst>
                <a:path w="1110993" h="5650383" extrusionOk="0">
                  <a:moveTo>
                    <a:pt x="0" y="0"/>
                  </a:moveTo>
                  <a:lnTo>
                    <a:pt x="1110993" y="0"/>
                  </a:lnTo>
                  <a:lnTo>
                    <a:pt x="1110993" y="5650383"/>
                  </a:lnTo>
                  <a:lnTo>
                    <a:pt x="0" y="5650383"/>
                  </a:lnTo>
                  <a:close/>
                </a:path>
              </a:pathLst>
            </a:custGeom>
            <a:gradFill>
              <a:gsLst>
                <a:gs pos="0">
                  <a:srgbClr val="27AAE1"/>
                </a:gs>
                <a:gs pos="100000">
                  <a:srgbClr val="254287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643" name="Google Shape;643;p28"/>
            <p:cNvSpPr txBox="1"/>
            <p:nvPr/>
          </p:nvSpPr>
          <p:spPr>
            <a:xfrm>
              <a:off x="0" y="-28575"/>
              <a:ext cx="1110993" cy="56789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225" tIns="49225" rIns="49225" bIns="49225" anchor="ctr" anchorCtr="0">
              <a:noAutofit/>
            </a:bodyPr>
            <a:lstStyle/>
            <a:p>
              <a:pPr marL="0" marR="0" lvl="0" indent="0" algn="ctr" rtl="0">
                <a:lnSpc>
                  <a:spcPct val="8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4" name="Google Shape;644;p28"/>
          <p:cNvGrpSpPr/>
          <p:nvPr/>
        </p:nvGrpSpPr>
        <p:grpSpPr>
          <a:xfrm rot="1840381">
            <a:off x="5755490" y="-4437973"/>
            <a:ext cx="826394" cy="7945725"/>
            <a:chOff x="0" y="-28575"/>
            <a:chExt cx="257803" cy="2478758"/>
          </a:xfrm>
        </p:grpSpPr>
        <p:sp>
          <p:nvSpPr>
            <p:cNvPr id="645" name="Google Shape;645;p28"/>
            <p:cNvSpPr/>
            <p:nvPr/>
          </p:nvSpPr>
          <p:spPr>
            <a:xfrm>
              <a:off x="0" y="0"/>
              <a:ext cx="257803" cy="2450183"/>
            </a:xfrm>
            <a:custGeom>
              <a:avLst/>
              <a:gdLst/>
              <a:ahLst/>
              <a:cxnLst/>
              <a:rect l="l" t="t" r="r" b="b"/>
              <a:pathLst>
                <a:path w="257803" h="2450183" extrusionOk="0">
                  <a:moveTo>
                    <a:pt x="0" y="0"/>
                  </a:moveTo>
                  <a:lnTo>
                    <a:pt x="257803" y="0"/>
                  </a:lnTo>
                  <a:lnTo>
                    <a:pt x="257803" y="2450183"/>
                  </a:lnTo>
                  <a:lnTo>
                    <a:pt x="0" y="2450183"/>
                  </a:lnTo>
                  <a:close/>
                </a:path>
              </a:pathLst>
            </a:custGeom>
            <a:gradFill>
              <a:gsLst>
                <a:gs pos="0">
                  <a:srgbClr val="269ED6"/>
                </a:gs>
                <a:gs pos="100000">
                  <a:srgbClr val="27AAE1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46" name="Google Shape;646;p28"/>
            <p:cNvSpPr txBox="1"/>
            <p:nvPr/>
          </p:nvSpPr>
          <p:spPr>
            <a:xfrm>
              <a:off x="0" y="-28575"/>
              <a:ext cx="257803" cy="24787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225" tIns="49225" rIns="49225" bIns="49225" anchor="ctr" anchorCtr="0">
              <a:noAutofit/>
            </a:bodyPr>
            <a:lstStyle/>
            <a:p>
              <a:pPr marL="0" marR="0" lvl="0" indent="0" algn="ctr" rtl="0">
                <a:lnSpc>
                  <a:spcPct val="8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7" name="Google Shape;647;p28"/>
          <p:cNvGrpSpPr/>
          <p:nvPr/>
        </p:nvGrpSpPr>
        <p:grpSpPr>
          <a:xfrm rot="-1788554">
            <a:off x="-1476179" y="2016094"/>
            <a:ext cx="3766175" cy="10597265"/>
            <a:chOff x="0" y="-28575"/>
            <a:chExt cx="1174900" cy="3305935"/>
          </a:xfrm>
        </p:grpSpPr>
        <p:sp>
          <p:nvSpPr>
            <p:cNvPr id="648" name="Google Shape;648;p28"/>
            <p:cNvSpPr/>
            <p:nvPr/>
          </p:nvSpPr>
          <p:spPr>
            <a:xfrm>
              <a:off x="0" y="0"/>
              <a:ext cx="1174900" cy="3277360"/>
            </a:xfrm>
            <a:custGeom>
              <a:avLst/>
              <a:gdLst/>
              <a:ahLst/>
              <a:cxnLst/>
              <a:rect l="l" t="t" r="r" b="b"/>
              <a:pathLst>
                <a:path w="1174900" h="3277360" extrusionOk="0">
                  <a:moveTo>
                    <a:pt x="0" y="0"/>
                  </a:moveTo>
                  <a:lnTo>
                    <a:pt x="1174900" y="0"/>
                  </a:lnTo>
                  <a:lnTo>
                    <a:pt x="1174900" y="3277360"/>
                  </a:lnTo>
                  <a:lnTo>
                    <a:pt x="0" y="3277360"/>
                  </a:lnTo>
                  <a:close/>
                </a:path>
              </a:pathLst>
            </a:custGeom>
            <a:gradFill>
              <a:gsLst>
                <a:gs pos="0">
                  <a:srgbClr val="29399D"/>
                </a:gs>
                <a:gs pos="100000">
                  <a:srgbClr val="1A2047"/>
                </a:gs>
              </a:gsLst>
              <a:lin ang="2100000" scaled="0"/>
            </a:gradFill>
            <a:ln>
              <a:noFill/>
            </a:ln>
          </p:spPr>
        </p:sp>
        <p:sp>
          <p:nvSpPr>
            <p:cNvPr id="649" name="Google Shape;649;p28"/>
            <p:cNvSpPr txBox="1"/>
            <p:nvPr/>
          </p:nvSpPr>
          <p:spPr>
            <a:xfrm>
              <a:off x="0" y="-28575"/>
              <a:ext cx="1174900" cy="33059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225" tIns="49225" rIns="49225" bIns="49225" anchor="ctr" anchorCtr="0">
              <a:noAutofit/>
            </a:bodyPr>
            <a:lstStyle/>
            <a:p>
              <a:pPr marL="0" marR="0" lvl="0" indent="0" algn="ctr" rtl="0">
                <a:lnSpc>
                  <a:spcPct val="8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0" name="Google Shape;650;p28"/>
          <p:cNvGrpSpPr/>
          <p:nvPr/>
        </p:nvGrpSpPr>
        <p:grpSpPr>
          <a:xfrm rot="-1788554">
            <a:off x="-117758" y="547545"/>
            <a:ext cx="970722" cy="5643002"/>
            <a:chOff x="0" y="-28575"/>
            <a:chExt cx="302828" cy="1760398"/>
          </a:xfrm>
        </p:grpSpPr>
        <p:sp>
          <p:nvSpPr>
            <p:cNvPr id="651" name="Google Shape;651;p28"/>
            <p:cNvSpPr/>
            <p:nvPr/>
          </p:nvSpPr>
          <p:spPr>
            <a:xfrm>
              <a:off x="0" y="0"/>
              <a:ext cx="302828" cy="1731823"/>
            </a:xfrm>
            <a:custGeom>
              <a:avLst/>
              <a:gdLst/>
              <a:ahLst/>
              <a:cxnLst/>
              <a:rect l="l" t="t" r="r" b="b"/>
              <a:pathLst>
                <a:path w="302828" h="1731823" extrusionOk="0">
                  <a:moveTo>
                    <a:pt x="0" y="0"/>
                  </a:moveTo>
                  <a:lnTo>
                    <a:pt x="302828" y="0"/>
                  </a:lnTo>
                  <a:lnTo>
                    <a:pt x="302828" y="1731823"/>
                  </a:lnTo>
                  <a:lnTo>
                    <a:pt x="0" y="1731823"/>
                  </a:lnTo>
                  <a:close/>
                </a:path>
              </a:pathLst>
            </a:custGeom>
            <a:gradFill>
              <a:gsLst>
                <a:gs pos="0">
                  <a:srgbClr val="269ED6"/>
                </a:gs>
                <a:gs pos="100000">
                  <a:srgbClr val="27AAE1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52" name="Google Shape;652;p28"/>
            <p:cNvSpPr txBox="1"/>
            <p:nvPr/>
          </p:nvSpPr>
          <p:spPr>
            <a:xfrm>
              <a:off x="0" y="-28575"/>
              <a:ext cx="302828" cy="17603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225" tIns="49225" rIns="49225" bIns="49225" anchor="ctr" anchorCtr="0">
              <a:noAutofit/>
            </a:bodyPr>
            <a:lstStyle/>
            <a:p>
              <a:pPr marL="0" marR="0" lvl="0" indent="0" algn="ctr" rtl="0">
                <a:lnSpc>
                  <a:spcPct val="8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3" name="Google Shape;653;p28"/>
          <p:cNvSpPr txBox="1"/>
          <p:nvPr/>
        </p:nvSpPr>
        <p:spPr>
          <a:xfrm>
            <a:off x="13377863" y="2901598"/>
            <a:ext cx="10734675" cy="3452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4772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4" name="Google Shape;654;p28"/>
          <p:cNvGrpSpPr/>
          <p:nvPr/>
        </p:nvGrpSpPr>
        <p:grpSpPr>
          <a:xfrm>
            <a:off x="1028700" y="8177398"/>
            <a:ext cx="1162651" cy="1080902"/>
            <a:chOff x="0" y="-57150"/>
            <a:chExt cx="812800" cy="755650"/>
          </a:xfrm>
        </p:grpSpPr>
        <p:sp>
          <p:nvSpPr>
            <p:cNvPr id="655" name="Google Shape;655;p28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>
              <a:gsLst>
                <a:gs pos="0">
                  <a:srgbClr val="27AAE1"/>
                </a:gs>
                <a:gs pos="100000">
                  <a:srgbClr val="254287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656" name="Google Shape;656;p28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7" name="Google Shape;657;p28"/>
          <p:cNvGrpSpPr/>
          <p:nvPr/>
        </p:nvGrpSpPr>
        <p:grpSpPr>
          <a:xfrm>
            <a:off x="786747" y="506527"/>
            <a:ext cx="823279" cy="765392"/>
            <a:chOff x="0" y="-57150"/>
            <a:chExt cx="812800" cy="755650"/>
          </a:xfrm>
        </p:grpSpPr>
        <p:sp>
          <p:nvSpPr>
            <p:cNvPr id="658" name="Google Shape;658;p28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>
              <a:gsLst>
                <a:gs pos="0">
                  <a:srgbClr val="27AAE1"/>
                </a:gs>
                <a:gs pos="100000">
                  <a:srgbClr val="254287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659" name="Google Shape;659;p28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0" name="Google Shape;660;p28"/>
          <p:cNvSpPr/>
          <p:nvPr/>
        </p:nvSpPr>
        <p:spPr>
          <a:xfrm>
            <a:off x="8001000" y="5310746"/>
            <a:ext cx="11458634" cy="1552279"/>
          </a:xfrm>
          <a:custGeom>
            <a:avLst/>
            <a:gdLst/>
            <a:ahLst/>
            <a:cxnLst/>
            <a:rect l="l" t="t" r="r" b="b"/>
            <a:pathLst>
              <a:path w="5156196" h="698500" extrusionOk="0">
                <a:moveTo>
                  <a:pt x="5156196" y="349250"/>
                </a:moveTo>
                <a:lnTo>
                  <a:pt x="4952996" y="698500"/>
                </a:lnTo>
                <a:lnTo>
                  <a:pt x="203200" y="698500"/>
                </a:lnTo>
                <a:lnTo>
                  <a:pt x="0" y="349250"/>
                </a:lnTo>
                <a:lnTo>
                  <a:pt x="203200" y="0"/>
                </a:lnTo>
                <a:lnTo>
                  <a:pt x="4952996" y="0"/>
                </a:lnTo>
                <a:lnTo>
                  <a:pt x="5156196" y="349250"/>
                </a:lnTo>
                <a:close/>
              </a:path>
            </a:pathLst>
          </a:custGeom>
          <a:gradFill>
            <a:gsLst>
              <a:gs pos="0">
                <a:srgbClr val="24307F"/>
              </a:gs>
              <a:gs pos="100000">
                <a:srgbClr val="27AAE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661" name="Google Shape;661;p28"/>
          <p:cNvSpPr txBox="1"/>
          <p:nvPr/>
        </p:nvSpPr>
        <p:spPr>
          <a:xfrm>
            <a:off x="8822070" y="6058501"/>
            <a:ext cx="6431195" cy="26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386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  <a:endParaRPr sz="54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7AAE1">
                <a:alpha val="0"/>
              </a:srgbClr>
            </a:gs>
            <a:gs pos="100000">
              <a:srgbClr val="269ED6">
                <a:alpha val="33333"/>
              </a:srgbClr>
            </a:gs>
          </a:gsLst>
          <a:lin ang="5400000" scaled="0"/>
        </a:gra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5"/>
          <p:cNvGrpSpPr/>
          <p:nvPr/>
        </p:nvGrpSpPr>
        <p:grpSpPr>
          <a:xfrm rot="1856417">
            <a:off x="424476" y="-2569046"/>
            <a:ext cx="970722" cy="5643002"/>
            <a:chOff x="0" y="-28575"/>
            <a:chExt cx="302828" cy="1760398"/>
          </a:xfrm>
        </p:grpSpPr>
        <p:sp>
          <p:nvSpPr>
            <p:cNvPr id="266" name="Google Shape;266;p5"/>
            <p:cNvSpPr/>
            <p:nvPr/>
          </p:nvSpPr>
          <p:spPr>
            <a:xfrm>
              <a:off x="0" y="0"/>
              <a:ext cx="302828" cy="1731823"/>
            </a:xfrm>
            <a:custGeom>
              <a:avLst/>
              <a:gdLst/>
              <a:ahLst/>
              <a:cxnLst/>
              <a:rect l="l" t="t" r="r" b="b"/>
              <a:pathLst>
                <a:path w="302828" h="1731823" extrusionOk="0">
                  <a:moveTo>
                    <a:pt x="0" y="0"/>
                  </a:moveTo>
                  <a:lnTo>
                    <a:pt x="302828" y="0"/>
                  </a:lnTo>
                  <a:lnTo>
                    <a:pt x="302828" y="1731823"/>
                  </a:lnTo>
                  <a:lnTo>
                    <a:pt x="0" y="1731823"/>
                  </a:lnTo>
                  <a:close/>
                </a:path>
              </a:pathLst>
            </a:custGeom>
            <a:gradFill>
              <a:gsLst>
                <a:gs pos="0">
                  <a:srgbClr val="269ED6"/>
                </a:gs>
                <a:gs pos="100000">
                  <a:srgbClr val="27AAE1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67" name="Google Shape;267;p5"/>
            <p:cNvSpPr txBox="1"/>
            <p:nvPr/>
          </p:nvSpPr>
          <p:spPr>
            <a:xfrm>
              <a:off x="0" y="-28575"/>
              <a:ext cx="302828" cy="17603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225" tIns="49225" rIns="49225" bIns="49225" anchor="ctr" anchorCtr="0">
              <a:noAutofit/>
            </a:bodyPr>
            <a:lstStyle/>
            <a:p>
              <a:pPr marL="0" marR="0" lvl="0" indent="0" algn="ctr" rtl="0">
                <a:lnSpc>
                  <a:spcPct val="8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8" name="Google Shape;268;p5"/>
          <p:cNvGrpSpPr/>
          <p:nvPr/>
        </p:nvGrpSpPr>
        <p:grpSpPr>
          <a:xfrm rot="1840381">
            <a:off x="-1996874" y="-3561837"/>
            <a:ext cx="4093319" cy="18204053"/>
            <a:chOff x="0" y="-28575"/>
            <a:chExt cx="1276957" cy="5678958"/>
          </a:xfrm>
        </p:grpSpPr>
        <p:sp>
          <p:nvSpPr>
            <p:cNvPr id="269" name="Google Shape;269;p5"/>
            <p:cNvSpPr/>
            <p:nvPr/>
          </p:nvSpPr>
          <p:spPr>
            <a:xfrm>
              <a:off x="0" y="0"/>
              <a:ext cx="1276957" cy="5650383"/>
            </a:xfrm>
            <a:custGeom>
              <a:avLst/>
              <a:gdLst/>
              <a:ahLst/>
              <a:cxnLst/>
              <a:rect l="l" t="t" r="r" b="b"/>
              <a:pathLst>
                <a:path w="1276957" h="5650383" extrusionOk="0">
                  <a:moveTo>
                    <a:pt x="0" y="0"/>
                  </a:moveTo>
                  <a:lnTo>
                    <a:pt x="1276957" y="0"/>
                  </a:lnTo>
                  <a:lnTo>
                    <a:pt x="1276957" y="5650383"/>
                  </a:lnTo>
                  <a:lnTo>
                    <a:pt x="0" y="5650383"/>
                  </a:lnTo>
                  <a:close/>
                </a:path>
              </a:pathLst>
            </a:custGeom>
            <a:gradFill>
              <a:gsLst>
                <a:gs pos="0">
                  <a:srgbClr val="27AAE1"/>
                </a:gs>
                <a:gs pos="100000">
                  <a:srgbClr val="254287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270" name="Google Shape;270;p5"/>
            <p:cNvSpPr txBox="1"/>
            <p:nvPr/>
          </p:nvSpPr>
          <p:spPr>
            <a:xfrm>
              <a:off x="0" y="-28575"/>
              <a:ext cx="1276957" cy="56789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225" tIns="49225" rIns="49225" bIns="49225" anchor="ctr" anchorCtr="0">
              <a:noAutofit/>
            </a:bodyPr>
            <a:lstStyle/>
            <a:p>
              <a:pPr marL="0" marR="0" lvl="0" indent="0" algn="ctr" rtl="0">
                <a:lnSpc>
                  <a:spcPct val="8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" name="Google Shape;271;p5"/>
          <p:cNvGrpSpPr/>
          <p:nvPr/>
        </p:nvGrpSpPr>
        <p:grpSpPr>
          <a:xfrm rot="-1788554">
            <a:off x="-2765546" y="-795387"/>
            <a:ext cx="3766175" cy="12987878"/>
            <a:chOff x="0" y="-28575"/>
            <a:chExt cx="1174900" cy="4051714"/>
          </a:xfrm>
        </p:grpSpPr>
        <p:sp>
          <p:nvSpPr>
            <p:cNvPr id="272" name="Google Shape;272;p5"/>
            <p:cNvSpPr/>
            <p:nvPr/>
          </p:nvSpPr>
          <p:spPr>
            <a:xfrm>
              <a:off x="0" y="0"/>
              <a:ext cx="1174900" cy="4023139"/>
            </a:xfrm>
            <a:custGeom>
              <a:avLst/>
              <a:gdLst/>
              <a:ahLst/>
              <a:cxnLst/>
              <a:rect l="l" t="t" r="r" b="b"/>
              <a:pathLst>
                <a:path w="1174900" h="4023139" extrusionOk="0">
                  <a:moveTo>
                    <a:pt x="0" y="0"/>
                  </a:moveTo>
                  <a:lnTo>
                    <a:pt x="1174900" y="0"/>
                  </a:lnTo>
                  <a:lnTo>
                    <a:pt x="1174900" y="4023139"/>
                  </a:lnTo>
                  <a:lnTo>
                    <a:pt x="0" y="4023139"/>
                  </a:lnTo>
                  <a:close/>
                </a:path>
              </a:pathLst>
            </a:custGeom>
            <a:gradFill>
              <a:gsLst>
                <a:gs pos="0">
                  <a:srgbClr val="1A2047"/>
                </a:gs>
                <a:gs pos="100000">
                  <a:srgbClr val="29399D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273" name="Google Shape;273;p5"/>
            <p:cNvSpPr txBox="1"/>
            <p:nvPr/>
          </p:nvSpPr>
          <p:spPr>
            <a:xfrm>
              <a:off x="0" y="-28575"/>
              <a:ext cx="1174900" cy="40517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225" tIns="49225" rIns="49225" bIns="49225" anchor="ctr" anchorCtr="0">
              <a:noAutofit/>
            </a:bodyPr>
            <a:lstStyle/>
            <a:p>
              <a:pPr marL="0" marR="0" lvl="0" indent="0" algn="ctr" rtl="0">
                <a:lnSpc>
                  <a:spcPct val="8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6" name="Google Shape;276;p5"/>
          <p:cNvGrpSpPr/>
          <p:nvPr/>
        </p:nvGrpSpPr>
        <p:grpSpPr>
          <a:xfrm>
            <a:off x="783779" y="8190502"/>
            <a:ext cx="896410" cy="833382"/>
            <a:chOff x="0" y="-57150"/>
            <a:chExt cx="812800" cy="755650"/>
          </a:xfrm>
        </p:grpSpPr>
        <p:sp>
          <p:nvSpPr>
            <p:cNvPr id="277" name="Google Shape;277;p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>
              <a:gsLst>
                <a:gs pos="0">
                  <a:srgbClr val="27AAE1"/>
                </a:gs>
                <a:gs pos="100000">
                  <a:srgbClr val="254287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278" name="Google Shape;278;p5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79" name="Google Shape;279;p5"/>
          <p:cNvCxnSpPr/>
          <p:nvPr/>
        </p:nvCxnSpPr>
        <p:spPr>
          <a:xfrm flipH="1">
            <a:off x="2923858" y="3962400"/>
            <a:ext cx="3374072" cy="2388636"/>
          </a:xfrm>
          <a:prstGeom prst="straightConnector1">
            <a:avLst/>
          </a:prstGeom>
          <a:noFill/>
          <a:ln w="57150" cap="flat" cmpd="sng">
            <a:solidFill>
              <a:srgbClr val="24307F"/>
            </a:solidFill>
            <a:prstDash val="solid"/>
            <a:round/>
            <a:headEnd type="none" w="sm" len="sm"/>
            <a:tailEnd type="oval" w="lg" len="lg"/>
          </a:ln>
        </p:spPr>
      </p:cxnSp>
      <p:grpSp>
        <p:nvGrpSpPr>
          <p:cNvPr id="280" name="Google Shape;280;p5"/>
          <p:cNvGrpSpPr/>
          <p:nvPr/>
        </p:nvGrpSpPr>
        <p:grpSpPr>
          <a:xfrm>
            <a:off x="4213067" y="3214496"/>
            <a:ext cx="3923363" cy="831760"/>
            <a:chOff x="0" y="-57150"/>
            <a:chExt cx="3564357" cy="755650"/>
          </a:xfrm>
        </p:grpSpPr>
        <p:sp>
          <p:nvSpPr>
            <p:cNvPr id="281" name="Google Shape;281;p5"/>
            <p:cNvSpPr/>
            <p:nvPr/>
          </p:nvSpPr>
          <p:spPr>
            <a:xfrm>
              <a:off x="0" y="0"/>
              <a:ext cx="3564357" cy="698500"/>
            </a:xfrm>
            <a:custGeom>
              <a:avLst/>
              <a:gdLst/>
              <a:ahLst/>
              <a:cxnLst/>
              <a:rect l="l" t="t" r="r" b="b"/>
              <a:pathLst>
                <a:path w="3564357" h="698500" extrusionOk="0">
                  <a:moveTo>
                    <a:pt x="3564357" y="349250"/>
                  </a:moveTo>
                  <a:lnTo>
                    <a:pt x="336115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3361157" y="0"/>
                  </a:lnTo>
                  <a:lnTo>
                    <a:pt x="3564357" y="349250"/>
                  </a:lnTo>
                  <a:close/>
                </a:path>
              </a:pathLst>
            </a:custGeom>
            <a:gradFill>
              <a:gsLst>
                <a:gs pos="0">
                  <a:srgbClr val="27AAE1"/>
                </a:gs>
                <a:gs pos="100000">
                  <a:srgbClr val="254287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282" name="Google Shape;282;p5"/>
            <p:cNvSpPr txBox="1"/>
            <p:nvPr/>
          </p:nvSpPr>
          <p:spPr>
            <a:xfrm>
              <a:off x="114300" y="-57150"/>
              <a:ext cx="3335757" cy="755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3" name="Google Shape;283;p5"/>
          <p:cNvSpPr txBox="1"/>
          <p:nvPr/>
        </p:nvSpPr>
        <p:spPr>
          <a:xfrm>
            <a:off x="4243559" y="3277402"/>
            <a:ext cx="3160818" cy="568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68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PLAN</a:t>
            </a:r>
            <a:endParaRPr dirty="0"/>
          </a:p>
        </p:txBody>
      </p:sp>
      <p:sp>
        <p:nvSpPr>
          <p:cNvPr id="284" name="Google Shape;284;p5"/>
          <p:cNvSpPr/>
          <p:nvPr/>
        </p:nvSpPr>
        <p:spPr>
          <a:xfrm>
            <a:off x="8010617" y="401061"/>
            <a:ext cx="11458634" cy="856527"/>
          </a:xfrm>
          <a:custGeom>
            <a:avLst/>
            <a:gdLst/>
            <a:ahLst/>
            <a:cxnLst/>
            <a:rect l="l" t="t" r="r" b="b"/>
            <a:pathLst>
              <a:path w="5156196" h="698500" extrusionOk="0">
                <a:moveTo>
                  <a:pt x="5156196" y="349250"/>
                </a:moveTo>
                <a:lnTo>
                  <a:pt x="4952996" y="698500"/>
                </a:lnTo>
                <a:lnTo>
                  <a:pt x="203200" y="698500"/>
                </a:lnTo>
                <a:lnTo>
                  <a:pt x="0" y="349250"/>
                </a:lnTo>
                <a:lnTo>
                  <a:pt x="203200" y="0"/>
                </a:lnTo>
                <a:lnTo>
                  <a:pt x="4952996" y="0"/>
                </a:lnTo>
                <a:lnTo>
                  <a:pt x="5156196" y="349250"/>
                </a:lnTo>
                <a:close/>
              </a:path>
            </a:pathLst>
          </a:custGeom>
          <a:gradFill>
            <a:gsLst>
              <a:gs pos="0">
                <a:srgbClr val="24307F"/>
              </a:gs>
              <a:gs pos="100000">
                <a:srgbClr val="27AAE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5"/>
          <p:cNvSpPr/>
          <p:nvPr/>
        </p:nvSpPr>
        <p:spPr>
          <a:xfrm>
            <a:off x="8010617" y="1601545"/>
            <a:ext cx="11380817" cy="859731"/>
          </a:xfrm>
          <a:custGeom>
            <a:avLst/>
            <a:gdLst/>
            <a:ahLst/>
            <a:cxnLst/>
            <a:rect l="l" t="t" r="r" b="b"/>
            <a:pathLst>
              <a:path w="5156196" h="698500" extrusionOk="0">
                <a:moveTo>
                  <a:pt x="5156196" y="349250"/>
                </a:moveTo>
                <a:lnTo>
                  <a:pt x="4952996" y="698500"/>
                </a:lnTo>
                <a:lnTo>
                  <a:pt x="203200" y="698500"/>
                </a:lnTo>
                <a:lnTo>
                  <a:pt x="0" y="349250"/>
                </a:lnTo>
                <a:lnTo>
                  <a:pt x="203200" y="0"/>
                </a:lnTo>
                <a:lnTo>
                  <a:pt x="4952996" y="0"/>
                </a:lnTo>
                <a:lnTo>
                  <a:pt x="5156196" y="349250"/>
                </a:lnTo>
                <a:close/>
              </a:path>
            </a:pathLst>
          </a:custGeom>
          <a:gradFill>
            <a:gsLst>
              <a:gs pos="0">
                <a:srgbClr val="24307F"/>
              </a:gs>
              <a:gs pos="100000">
                <a:srgbClr val="27AAE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286" name="Google Shape;286;p5"/>
          <p:cNvSpPr/>
          <p:nvPr/>
        </p:nvSpPr>
        <p:spPr>
          <a:xfrm>
            <a:off x="11365305" y="8220065"/>
            <a:ext cx="11458634" cy="1552279"/>
          </a:xfrm>
          <a:custGeom>
            <a:avLst/>
            <a:gdLst/>
            <a:ahLst/>
            <a:cxnLst/>
            <a:rect l="l" t="t" r="r" b="b"/>
            <a:pathLst>
              <a:path w="5156196" h="698500" extrusionOk="0">
                <a:moveTo>
                  <a:pt x="5156196" y="349250"/>
                </a:moveTo>
                <a:lnTo>
                  <a:pt x="4952996" y="698500"/>
                </a:lnTo>
                <a:lnTo>
                  <a:pt x="203200" y="698500"/>
                </a:lnTo>
                <a:lnTo>
                  <a:pt x="0" y="349250"/>
                </a:lnTo>
                <a:lnTo>
                  <a:pt x="203200" y="0"/>
                </a:lnTo>
                <a:lnTo>
                  <a:pt x="4952996" y="0"/>
                </a:lnTo>
                <a:lnTo>
                  <a:pt x="5156196" y="349250"/>
                </a:lnTo>
                <a:close/>
              </a:path>
            </a:pathLst>
          </a:custGeom>
          <a:gradFill>
            <a:gsLst>
              <a:gs pos="0">
                <a:srgbClr val="24307F"/>
              </a:gs>
              <a:gs pos="100000">
                <a:srgbClr val="27AAE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5"/>
          <p:cNvSpPr/>
          <p:nvPr/>
        </p:nvSpPr>
        <p:spPr>
          <a:xfrm>
            <a:off x="8767191" y="2843275"/>
            <a:ext cx="11458634" cy="996592"/>
          </a:xfrm>
          <a:custGeom>
            <a:avLst/>
            <a:gdLst/>
            <a:ahLst/>
            <a:cxnLst/>
            <a:rect l="l" t="t" r="r" b="b"/>
            <a:pathLst>
              <a:path w="5156196" h="698500" extrusionOk="0">
                <a:moveTo>
                  <a:pt x="5156196" y="349250"/>
                </a:moveTo>
                <a:lnTo>
                  <a:pt x="4952996" y="698500"/>
                </a:lnTo>
                <a:lnTo>
                  <a:pt x="203200" y="698500"/>
                </a:lnTo>
                <a:lnTo>
                  <a:pt x="0" y="349250"/>
                </a:lnTo>
                <a:lnTo>
                  <a:pt x="203200" y="0"/>
                </a:lnTo>
                <a:lnTo>
                  <a:pt x="4952996" y="0"/>
                </a:lnTo>
                <a:lnTo>
                  <a:pt x="5156196" y="349250"/>
                </a:lnTo>
                <a:close/>
              </a:path>
            </a:pathLst>
          </a:custGeom>
          <a:gradFill>
            <a:gsLst>
              <a:gs pos="0">
                <a:srgbClr val="24307F"/>
              </a:gs>
              <a:gs pos="100000">
                <a:srgbClr val="27AAE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5"/>
          <p:cNvSpPr txBox="1"/>
          <p:nvPr/>
        </p:nvSpPr>
        <p:spPr>
          <a:xfrm>
            <a:off x="9960632" y="539169"/>
            <a:ext cx="1448344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3600" b="1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CA" sz="3600" b="1" dirty="0">
                <a:solidFill>
                  <a:schemeClr val="bg1"/>
                </a:solidFill>
              </a:rPr>
              <a:t>Principaux KPI dans le RAN </a:t>
            </a:r>
            <a:endParaRPr sz="36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5"/>
          <p:cNvSpPr txBox="1"/>
          <p:nvPr/>
        </p:nvSpPr>
        <p:spPr>
          <a:xfrm>
            <a:off x="9376399" y="1727266"/>
            <a:ext cx="1484267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fr-CA" sz="3600" b="1" dirty="0" smtClean="0">
                <a:solidFill>
                  <a:schemeClr val="bg1"/>
                </a:solidFill>
              </a:rPr>
              <a:t>Problèmes </a:t>
            </a:r>
            <a:r>
              <a:rPr lang="fr-CA" sz="3600" b="1" dirty="0">
                <a:solidFill>
                  <a:schemeClr val="bg1"/>
                </a:solidFill>
              </a:rPr>
              <a:t>liés aux KPI dans le RAN 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290" name="Google Shape;290;p5"/>
          <p:cNvSpPr txBox="1"/>
          <p:nvPr/>
        </p:nvSpPr>
        <p:spPr>
          <a:xfrm>
            <a:off x="10385376" y="3029742"/>
            <a:ext cx="162306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fr-CA" sz="3600" b="1" dirty="0" smtClean="0">
                <a:solidFill>
                  <a:schemeClr val="bg1"/>
                </a:solidFill>
              </a:rPr>
              <a:t>Impact </a:t>
            </a:r>
            <a:r>
              <a:rPr lang="fr-CA" sz="3600" b="1" dirty="0">
                <a:solidFill>
                  <a:schemeClr val="bg1"/>
                </a:solidFill>
              </a:rPr>
              <a:t>des KPI dégradés 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291" name="Google Shape;291;p5"/>
          <p:cNvSpPr txBox="1"/>
          <p:nvPr/>
        </p:nvSpPr>
        <p:spPr>
          <a:xfrm>
            <a:off x="13062308" y="8680036"/>
            <a:ext cx="1649185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sz="36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284;p5"/>
          <p:cNvSpPr/>
          <p:nvPr/>
        </p:nvSpPr>
        <p:spPr>
          <a:xfrm>
            <a:off x="6824229" y="4295897"/>
            <a:ext cx="12210221" cy="930563"/>
          </a:xfrm>
          <a:custGeom>
            <a:avLst/>
            <a:gdLst/>
            <a:ahLst/>
            <a:cxnLst/>
            <a:rect l="l" t="t" r="r" b="b"/>
            <a:pathLst>
              <a:path w="5156196" h="698500" extrusionOk="0">
                <a:moveTo>
                  <a:pt x="5156196" y="349250"/>
                </a:moveTo>
                <a:lnTo>
                  <a:pt x="4952996" y="698500"/>
                </a:lnTo>
                <a:lnTo>
                  <a:pt x="203200" y="698500"/>
                </a:lnTo>
                <a:lnTo>
                  <a:pt x="0" y="349250"/>
                </a:lnTo>
                <a:lnTo>
                  <a:pt x="203200" y="0"/>
                </a:lnTo>
                <a:lnTo>
                  <a:pt x="4952996" y="0"/>
                </a:lnTo>
                <a:lnTo>
                  <a:pt x="5156196" y="349250"/>
                </a:lnTo>
                <a:close/>
              </a:path>
            </a:pathLst>
          </a:custGeom>
          <a:gradFill>
            <a:gsLst>
              <a:gs pos="0">
                <a:srgbClr val="24307F"/>
              </a:gs>
              <a:gs pos="100000">
                <a:srgbClr val="27AAE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290;p5"/>
          <p:cNvSpPr txBox="1"/>
          <p:nvPr/>
        </p:nvSpPr>
        <p:spPr>
          <a:xfrm>
            <a:off x="7847714" y="4400343"/>
            <a:ext cx="162306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fr-CA" sz="3600" b="1" dirty="0">
                <a:solidFill>
                  <a:schemeClr val="bg1"/>
                </a:solidFill>
              </a:rPr>
              <a:t>Méthodes classiques d'optimisation des KPI </a:t>
            </a:r>
            <a:r>
              <a:rPr lang="fr-CA" sz="3600" b="1" dirty="0" smtClean="0">
                <a:solidFill>
                  <a:schemeClr val="bg1"/>
                </a:solidFill>
              </a:rPr>
              <a:t> 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37" name="Google Shape;287;p5"/>
          <p:cNvSpPr/>
          <p:nvPr/>
        </p:nvSpPr>
        <p:spPr>
          <a:xfrm>
            <a:off x="5516881" y="5535683"/>
            <a:ext cx="13952370" cy="986609"/>
          </a:xfrm>
          <a:custGeom>
            <a:avLst/>
            <a:gdLst/>
            <a:ahLst/>
            <a:cxnLst/>
            <a:rect l="l" t="t" r="r" b="b"/>
            <a:pathLst>
              <a:path w="5156196" h="698500" extrusionOk="0">
                <a:moveTo>
                  <a:pt x="5156196" y="349250"/>
                </a:moveTo>
                <a:lnTo>
                  <a:pt x="4952996" y="698500"/>
                </a:lnTo>
                <a:lnTo>
                  <a:pt x="203200" y="698500"/>
                </a:lnTo>
                <a:lnTo>
                  <a:pt x="0" y="349250"/>
                </a:lnTo>
                <a:lnTo>
                  <a:pt x="203200" y="0"/>
                </a:lnTo>
                <a:lnTo>
                  <a:pt x="4952996" y="0"/>
                </a:lnTo>
                <a:lnTo>
                  <a:pt x="5156196" y="349250"/>
                </a:lnTo>
                <a:close/>
              </a:path>
            </a:pathLst>
          </a:custGeom>
          <a:gradFill>
            <a:gsLst>
              <a:gs pos="0">
                <a:srgbClr val="24307F"/>
              </a:gs>
              <a:gs pos="100000">
                <a:srgbClr val="27AAE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290;p5"/>
          <p:cNvSpPr txBox="1"/>
          <p:nvPr/>
        </p:nvSpPr>
        <p:spPr>
          <a:xfrm>
            <a:off x="6513960" y="5706821"/>
            <a:ext cx="162306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fr-CA" sz="3600" b="1" dirty="0" smtClean="0">
                <a:solidFill>
                  <a:schemeClr val="bg1"/>
                </a:solidFill>
              </a:rPr>
              <a:t>Optimisation </a:t>
            </a:r>
            <a:r>
              <a:rPr lang="fr-CA" sz="3600" b="1" dirty="0">
                <a:solidFill>
                  <a:schemeClr val="bg1"/>
                </a:solidFill>
              </a:rPr>
              <a:t>basée sur la planification de réseau</a:t>
            </a:r>
            <a:r>
              <a:rPr lang="fr-CA" sz="3600" b="1" dirty="0" smtClean="0">
                <a:solidFill>
                  <a:schemeClr val="bg1"/>
                </a:solidFill>
              </a:rPr>
              <a:t>  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40" name="Google Shape;287;p5"/>
          <p:cNvSpPr/>
          <p:nvPr/>
        </p:nvSpPr>
        <p:spPr>
          <a:xfrm>
            <a:off x="2923857" y="6866250"/>
            <a:ext cx="16545393" cy="986609"/>
          </a:xfrm>
          <a:custGeom>
            <a:avLst/>
            <a:gdLst/>
            <a:ahLst/>
            <a:cxnLst/>
            <a:rect l="l" t="t" r="r" b="b"/>
            <a:pathLst>
              <a:path w="5156196" h="698500" extrusionOk="0">
                <a:moveTo>
                  <a:pt x="5156196" y="349250"/>
                </a:moveTo>
                <a:lnTo>
                  <a:pt x="4952996" y="698500"/>
                </a:lnTo>
                <a:lnTo>
                  <a:pt x="203200" y="698500"/>
                </a:lnTo>
                <a:lnTo>
                  <a:pt x="0" y="349250"/>
                </a:lnTo>
                <a:lnTo>
                  <a:pt x="203200" y="0"/>
                </a:lnTo>
                <a:lnTo>
                  <a:pt x="4952996" y="0"/>
                </a:lnTo>
                <a:lnTo>
                  <a:pt x="5156196" y="349250"/>
                </a:lnTo>
                <a:close/>
              </a:path>
            </a:pathLst>
          </a:custGeom>
          <a:gradFill>
            <a:gsLst>
              <a:gs pos="0">
                <a:srgbClr val="24307F"/>
              </a:gs>
              <a:gs pos="100000">
                <a:srgbClr val="27AAE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290;p5"/>
          <p:cNvSpPr txBox="1"/>
          <p:nvPr/>
        </p:nvSpPr>
        <p:spPr>
          <a:xfrm>
            <a:off x="3823850" y="6952384"/>
            <a:ext cx="162306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fr-CA" sz="3600" b="1" dirty="0">
                <a:solidFill>
                  <a:schemeClr val="bg1"/>
                </a:solidFill>
              </a:rPr>
              <a:t>Méthodes d'optimisation basées sur l'IA et le Machine Learning </a:t>
            </a:r>
            <a:endParaRPr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7AAE1">
                <a:alpha val="0"/>
              </a:srgbClr>
            </a:gs>
            <a:gs pos="100000">
              <a:srgbClr val="269ED6">
                <a:alpha val="33333"/>
              </a:srgbClr>
            </a:gs>
          </a:gsLst>
          <a:lin ang="5400000" scaled="0"/>
        </a:grad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oogle Shape;404;p9"/>
          <p:cNvGrpSpPr/>
          <p:nvPr/>
        </p:nvGrpSpPr>
        <p:grpSpPr>
          <a:xfrm>
            <a:off x="786747" y="506527"/>
            <a:ext cx="823279" cy="765392"/>
            <a:chOff x="0" y="-57150"/>
            <a:chExt cx="812800" cy="755650"/>
          </a:xfrm>
        </p:grpSpPr>
        <p:sp>
          <p:nvSpPr>
            <p:cNvPr id="405" name="Google Shape;405;p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>
              <a:gsLst>
                <a:gs pos="0">
                  <a:srgbClr val="27AAE1"/>
                </a:gs>
                <a:gs pos="100000">
                  <a:srgbClr val="254287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406" name="Google Shape;406;p9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7" name="Google Shape;407;p9"/>
          <p:cNvSpPr/>
          <p:nvPr/>
        </p:nvSpPr>
        <p:spPr>
          <a:xfrm>
            <a:off x="7286566" y="347371"/>
            <a:ext cx="11458634" cy="1370362"/>
          </a:xfrm>
          <a:custGeom>
            <a:avLst/>
            <a:gdLst/>
            <a:ahLst/>
            <a:cxnLst/>
            <a:rect l="l" t="t" r="r" b="b"/>
            <a:pathLst>
              <a:path w="5156196" h="698500" extrusionOk="0">
                <a:moveTo>
                  <a:pt x="5156196" y="349250"/>
                </a:moveTo>
                <a:lnTo>
                  <a:pt x="4952996" y="698500"/>
                </a:lnTo>
                <a:lnTo>
                  <a:pt x="203200" y="698500"/>
                </a:lnTo>
                <a:lnTo>
                  <a:pt x="0" y="349250"/>
                </a:lnTo>
                <a:lnTo>
                  <a:pt x="203200" y="0"/>
                </a:lnTo>
                <a:lnTo>
                  <a:pt x="4952996" y="0"/>
                </a:lnTo>
                <a:lnTo>
                  <a:pt x="5156196" y="349250"/>
                </a:lnTo>
                <a:close/>
              </a:path>
            </a:pathLst>
          </a:custGeom>
          <a:gradFill>
            <a:gsLst>
              <a:gs pos="0">
                <a:srgbClr val="24307F"/>
              </a:gs>
              <a:gs pos="100000">
                <a:srgbClr val="27AAE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408" name="Google Shape;408;p9"/>
          <p:cNvSpPr txBox="1"/>
          <p:nvPr/>
        </p:nvSpPr>
        <p:spPr>
          <a:xfrm>
            <a:off x="6533625" y="1032552"/>
            <a:ext cx="12470290" cy="324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386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LES PRINCIPEAUX KPI DANS RAN</a:t>
            </a:r>
            <a:endParaRPr dirty="0"/>
          </a:p>
        </p:txBody>
      </p:sp>
      <p:sp>
        <p:nvSpPr>
          <p:cNvPr id="409" name="Google Shape;409;p9"/>
          <p:cNvSpPr txBox="1"/>
          <p:nvPr/>
        </p:nvSpPr>
        <p:spPr>
          <a:xfrm>
            <a:off x="494941" y="1716949"/>
            <a:ext cx="18860065" cy="569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endParaRPr lang="fr-CA" sz="1600" dirty="0"/>
          </a:p>
          <a:p>
            <a:pPr marL="685800" lvl="2" indent="-685800">
              <a:buFont typeface="Wingdings" panose="05000000000000000000" pitchFamily="2" charset="2"/>
              <a:buChar char="q"/>
            </a:pPr>
            <a:r>
              <a:rPr lang="fr-CA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Taux de transmission des </a:t>
            </a:r>
            <a:r>
              <a:rPr lang="fr-CA" sz="7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données (Débit).</a:t>
            </a:r>
            <a:endParaRPr lang="fr-CA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2" indent="-685800">
              <a:buFont typeface="Wingdings" panose="05000000000000000000" pitchFamily="2" charset="2"/>
              <a:buChar char="q"/>
            </a:pPr>
            <a:r>
              <a:rPr lang="fr-CA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Taux de latence.</a:t>
            </a:r>
          </a:p>
          <a:p>
            <a:pPr marL="685800" lvl="2" indent="-685800">
              <a:buFont typeface="Wingdings" panose="05000000000000000000" pitchFamily="2" charset="2"/>
              <a:buChar char="q"/>
            </a:pPr>
            <a:r>
              <a:rPr lang="fr-CA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Taux de perte de paquets.</a:t>
            </a:r>
          </a:p>
          <a:p>
            <a:pPr marL="685800" indent="-685800">
              <a:buFont typeface="Wingdings" panose="05000000000000000000" pitchFamily="2" charset="2"/>
              <a:buChar char="q"/>
            </a:pPr>
            <a:r>
              <a:rPr lang="fr-CA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Taux de réussite des </a:t>
            </a:r>
            <a:r>
              <a:rPr lang="fr-CA" sz="7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connexions</a:t>
            </a:r>
            <a:r>
              <a:rPr lang="fr-CA" sz="7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6000" b="0" i="0" dirty="0">
                <a:solidFill>
                  <a:srgbClr val="202124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/>
            </a:r>
            <a:br>
              <a:rPr lang="en-US" sz="6000" b="0" i="0" dirty="0">
                <a:solidFill>
                  <a:srgbClr val="202124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</a:br>
            <a:endParaRPr sz="60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1" name="Google Shape;407;p9"/>
          <p:cNvSpPr/>
          <p:nvPr/>
        </p:nvSpPr>
        <p:spPr>
          <a:xfrm>
            <a:off x="-928978" y="6689940"/>
            <a:ext cx="20720397" cy="936731"/>
          </a:xfrm>
          <a:custGeom>
            <a:avLst/>
            <a:gdLst/>
            <a:ahLst/>
            <a:cxnLst/>
            <a:rect l="l" t="t" r="r" b="b"/>
            <a:pathLst>
              <a:path w="5156196" h="698500" extrusionOk="0">
                <a:moveTo>
                  <a:pt x="5156196" y="349250"/>
                </a:moveTo>
                <a:lnTo>
                  <a:pt x="4952996" y="698500"/>
                </a:lnTo>
                <a:lnTo>
                  <a:pt x="203200" y="698500"/>
                </a:lnTo>
                <a:lnTo>
                  <a:pt x="0" y="349250"/>
                </a:lnTo>
                <a:lnTo>
                  <a:pt x="203200" y="0"/>
                </a:lnTo>
                <a:lnTo>
                  <a:pt x="4952996" y="0"/>
                </a:lnTo>
                <a:lnTo>
                  <a:pt x="5156196" y="349250"/>
                </a:lnTo>
                <a:close/>
              </a:path>
            </a:pathLst>
          </a:custGeom>
          <a:gradFill>
            <a:gsLst>
              <a:gs pos="0">
                <a:srgbClr val="24307F"/>
              </a:gs>
              <a:gs pos="100000">
                <a:srgbClr val="27AAE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-699655" y="6199799"/>
            <a:ext cx="18987655" cy="134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fr-CA" sz="4000" dirty="0">
              <a:solidFill>
                <a:schemeClr val="bg1"/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457200" lvl="1" algn="ctr">
              <a:lnSpc>
                <a:spcPct val="115000"/>
              </a:lnSpc>
              <a:buSzPts val="1000"/>
              <a:tabLst>
                <a:tab pos="914400" algn="l"/>
              </a:tabLst>
            </a:pPr>
            <a:r>
              <a:rPr lang="fr-CA" sz="3600" dirty="0">
                <a:solidFill>
                  <a:schemeClr val="bg1"/>
                </a:solidFill>
                <a:latin typeface="Poppins" panose="020B0604020202020204" charset="0"/>
                <a:ea typeface="Times New Roman" panose="02020603050405020304" pitchFamily="18" charset="0"/>
                <a:cs typeface="Poppins" panose="020B0604020202020204" charset="0"/>
              </a:rPr>
              <a:t> Pourquoi ces indicateurs sont-ils critiques pour la qualité de service (QoS) ?</a:t>
            </a:r>
            <a:endParaRPr lang="fr-CA" sz="3200" dirty="0">
              <a:solidFill>
                <a:schemeClr val="bg1"/>
              </a:solidFill>
              <a:effectLst/>
              <a:latin typeface="Poppins" panose="020B0604020202020204" charset="0"/>
              <a:ea typeface="Calibri" panose="020F0502020204030204" pitchFamily="34" charset="0"/>
              <a:cs typeface="Poppins" panose="020B060402020202020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91221" y="8116812"/>
            <a:ext cx="151994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/>
              <a:t>Car ils </a:t>
            </a:r>
            <a:r>
              <a:rPr lang="fr-FR" sz="4000" dirty="0"/>
              <a:t>mesurent la vitesse, la fiabilité, et la fluidité des échanges de données, garantissant une expérience utilisateur optimale</a:t>
            </a:r>
            <a:r>
              <a:rPr lang="fr-FR" sz="3600" dirty="0"/>
              <a:t>.</a:t>
            </a:r>
            <a:endParaRPr lang="fr-CA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0"/>
          <p:cNvSpPr txBox="1"/>
          <p:nvPr/>
        </p:nvSpPr>
        <p:spPr>
          <a:xfrm>
            <a:off x="13377863" y="2901598"/>
            <a:ext cx="10734675" cy="3452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4772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6" name="Google Shape;416;p10"/>
          <p:cNvGrpSpPr/>
          <p:nvPr/>
        </p:nvGrpSpPr>
        <p:grpSpPr>
          <a:xfrm>
            <a:off x="786747" y="506527"/>
            <a:ext cx="823279" cy="765392"/>
            <a:chOff x="0" y="-57150"/>
            <a:chExt cx="812800" cy="755650"/>
          </a:xfrm>
        </p:grpSpPr>
        <p:sp>
          <p:nvSpPr>
            <p:cNvPr id="417" name="Google Shape;417;p10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>
              <a:gsLst>
                <a:gs pos="0">
                  <a:srgbClr val="27AAE1"/>
                </a:gs>
                <a:gs pos="100000">
                  <a:srgbClr val="254287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418" name="Google Shape;418;p10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9" name="Google Shape;419;p10"/>
          <p:cNvSpPr/>
          <p:nvPr/>
        </p:nvSpPr>
        <p:spPr>
          <a:xfrm>
            <a:off x="8085611" y="377245"/>
            <a:ext cx="11458634" cy="892355"/>
          </a:xfrm>
          <a:custGeom>
            <a:avLst/>
            <a:gdLst/>
            <a:ahLst/>
            <a:cxnLst/>
            <a:rect l="l" t="t" r="r" b="b"/>
            <a:pathLst>
              <a:path w="5156196" h="698500" extrusionOk="0">
                <a:moveTo>
                  <a:pt x="5156196" y="349250"/>
                </a:moveTo>
                <a:lnTo>
                  <a:pt x="4952996" y="698500"/>
                </a:lnTo>
                <a:lnTo>
                  <a:pt x="203200" y="698500"/>
                </a:lnTo>
                <a:lnTo>
                  <a:pt x="0" y="349250"/>
                </a:lnTo>
                <a:lnTo>
                  <a:pt x="203200" y="0"/>
                </a:lnTo>
                <a:lnTo>
                  <a:pt x="4952996" y="0"/>
                </a:lnTo>
                <a:lnTo>
                  <a:pt x="5156196" y="349250"/>
                </a:lnTo>
                <a:close/>
              </a:path>
            </a:pathLst>
          </a:custGeom>
          <a:gradFill>
            <a:gsLst>
              <a:gs pos="0">
                <a:srgbClr val="24307F"/>
              </a:gs>
              <a:gs pos="100000">
                <a:srgbClr val="27AAE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420" name="Google Shape;420;p10"/>
          <p:cNvSpPr txBox="1"/>
          <p:nvPr/>
        </p:nvSpPr>
        <p:spPr>
          <a:xfrm>
            <a:off x="8189534" y="887663"/>
            <a:ext cx="10376655" cy="324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386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smtClean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 PROBLEMES LIÉS AU KPI</a:t>
            </a:r>
            <a:endParaRPr dirty="0"/>
          </a:p>
        </p:txBody>
      </p:sp>
      <p:sp>
        <p:nvSpPr>
          <p:cNvPr id="12" name="Google Shape;409;p9"/>
          <p:cNvSpPr txBox="1"/>
          <p:nvPr/>
        </p:nvSpPr>
        <p:spPr>
          <a:xfrm>
            <a:off x="185737" y="1436879"/>
            <a:ext cx="18860065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CA" sz="6000" u="sng" dirty="0" smtClean="0"/>
              <a:t>Congestion </a:t>
            </a:r>
            <a:r>
              <a:rPr lang="fr-CA" sz="6000" u="sng" dirty="0"/>
              <a:t>du </a:t>
            </a:r>
            <a:r>
              <a:rPr lang="fr-CA" sz="6000" u="sng" dirty="0" smtClean="0"/>
              <a:t>réseau</a:t>
            </a:r>
            <a:r>
              <a:rPr lang="fr-CA" sz="5400" dirty="0"/>
              <a:t>:</a:t>
            </a:r>
            <a:endParaRPr lang="fr-CA" sz="80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-3940942" y="8935425"/>
            <a:ext cx="159522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>
                <a:solidFill>
                  <a:schemeClr val="tx1"/>
                </a:solidFill>
              </a:rPr>
              <a:t>  </a:t>
            </a:r>
            <a:r>
              <a:rPr lang="fr-FR" sz="4000" i="1" dirty="0">
                <a:solidFill>
                  <a:schemeClr val="tx1"/>
                </a:solidFill>
              </a:rPr>
              <a:t>A</a:t>
            </a:r>
            <a:r>
              <a:rPr lang="fr-FR" sz="4000" i="1" dirty="0" smtClean="0">
                <a:solidFill>
                  <a:schemeClr val="tx1"/>
                </a:solidFill>
              </a:rPr>
              <a:t>ugmentation de la latence</a:t>
            </a:r>
            <a:endParaRPr lang="fr-CA" sz="4000" i="1" dirty="0" smtClean="0">
              <a:solidFill>
                <a:schemeClr val="tx1"/>
              </a:solidFill>
            </a:endParaRPr>
          </a:p>
          <a:p>
            <a:endParaRPr lang="fr-CA" sz="4000" i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0902" y="2983275"/>
            <a:ext cx="20513421" cy="901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4000" dirty="0" smtClean="0"/>
              <a:t>Elle survient </a:t>
            </a:r>
            <a:r>
              <a:rPr lang="fr-FR" sz="4000" dirty="0"/>
              <a:t>lorsque la demande en </a:t>
            </a:r>
            <a:r>
              <a:rPr lang="fr-FR" sz="4000" dirty="0" smtClean="0"/>
              <a:t>bande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93" y="5071780"/>
            <a:ext cx="6571318" cy="369636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401726" y="9144230"/>
            <a:ext cx="159522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solidFill>
                  <a:schemeClr val="tx1"/>
                </a:solidFill>
              </a:rPr>
              <a:t> </a:t>
            </a:r>
            <a:r>
              <a:rPr lang="fr-FR" sz="4400" i="1" dirty="0">
                <a:solidFill>
                  <a:schemeClr val="tx1"/>
                </a:solidFill>
              </a:rPr>
              <a:t>P</a:t>
            </a:r>
            <a:r>
              <a:rPr lang="fr-FR" sz="4400" i="1" dirty="0" smtClean="0">
                <a:solidFill>
                  <a:schemeClr val="tx1"/>
                </a:solidFill>
              </a:rPr>
              <a:t>erte de paquets  </a:t>
            </a:r>
            <a:endParaRPr lang="fr-CA" sz="4400" i="1" dirty="0" smtClean="0">
              <a:solidFill>
                <a:schemeClr val="tx1"/>
              </a:solidFill>
            </a:endParaRPr>
          </a:p>
          <a:p>
            <a:endParaRPr lang="fr-CA" sz="40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612" y="2701378"/>
            <a:ext cx="5926132" cy="613483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06405" y="3668636"/>
            <a:ext cx="20513421" cy="901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4000" dirty="0" smtClean="0"/>
              <a:t>passante dépasse la capacité du réseau</a:t>
            </a:r>
            <a:endParaRPr lang="fr-CA" sz="4000" dirty="0"/>
          </a:p>
        </p:txBody>
      </p:sp>
    </p:spTree>
    <p:extLst>
      <p:ext uri="{BB962C8B-B14F-4D97-AF65-F5344CB8AC3E}">
        <p14:creationId xmlns:p14="http://schemas.microsoft.com/office/powerpoint/2010/main" val="315178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0"/>
          <p:cNvSpPr txBox="1"/>
          <p:nvPr/>
        </p:nvSpPr>
        <p:spPr>
          <a:xfrm>
            <a:off x="13621544" y="2641914"/>
            <a:ext cx="10734675" cy="3452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4772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6" name="Google Shape;416;p10"/>
          <p:cNvGrpSpPr/>
          <p:nvPr/>
        </p:nvGrpSpPr>
        <p:grpSpPr>
          <a:xfrm>
            <a:off x="329547" y="135448"/>
            <a:ext cx="823279" cy="765392"/>
            <a:chOff x="0" y="-57150"/>
            <a:chExt cx="812800" cy="755650"/>
          </a:xfrm>
        </p:grpSpPr>
        <p:sp>
          <p:nvSpPr>
            <p:cNvPr id="417" name="Google Shape;417;p10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>
              <a:gsLst>
                <a:gs pos="0">
                  <a:srgbClr val="27AAE1"/>
                </a:gs>
                <a:gs pos="100000">
                  <a:srgbClr val="254287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418" name="Google Shape;418;p10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9" name="Google Shape;419;p10"/>
          <p:cNvSpPr/>
          <p:nvPr/>
        </p:nvSpPr>
        <p:spPr>
          <a:xfrm>
            <a:off x="8085611" y="482255"/>
            <a:ext cx="11458634" cy="949094"/>
          </a:xfrm>
          <a:custGeom>
            <a:avLst/>
            <a:gdLst/>
            <a:ahLst/>
            <a:cxnLst/>
            <a:rect l="l" t="t" r="r" b="b"/>
            <a:pathLst>
              <a:path w="5156196" h="698500" extrusionOk="0">
                <a:moveTo>
                  <a:pt x="5156196" y="349250"/>
                </a:moveTo>
                <a:lnTo>
                  <a:pt x="4952996" y="698500"/>
                </a:lnTo>
                <a:lnTo>
                  <a:pt x="203200" y="698500"/>
                </a:lnTo>
                <a:lnTo>
                  <a:pt x="0" y="349250"/>
                </a:lnTo>
                <a:lnTo>
                  <a:pt x="203200" y="0"/>
                </a:lnTo>
                <a:lnTo>
                  <a:pt x="4952996" y="0"/>
                </a:lnTo>
                <a:lnTo>
                  <a:pt x="5156196" y="349250"/>
                </a:lnTo>
                <a:close/>
              </a:path>
            </a:pathLst>
          </a:custGeom>
          <a:gradFill>
            <a:gsLst>
              <a:gs pos="0">
                <a:srgbClr val="24307F"/>
              </a:gs>
              <a:gs pos="100000">
                <a:srgbClr val="27AAE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420" name="Google Shape;420;p10"/>
          <p:cNvSpPr txBox="1"/>
          <p:nvPr/>
        </p:nvSpPr>
        <p:spPr>
          <a:xfrm>
            <a:off x="8313871" y="958852"/>
            <a:ext cx="10376655" cy="324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386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smtClean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 PROBLEMES LIÉS AU KPI</a:t>
            </a:r>
            <a:endParaRPr dirty="0"/>
          </a:p>
        </p:txBody>
      </p:sp>
      <p:sp>
        <p:nvSpPr>
          <p:cNvPr id="10" name="Google Shape;409;p9"/>
          <p:cNvSpPr txBox="1"/>
          <p:nvPr/>
        </p:nvSpPr>
        <p:spPr>
          <a:xfrm>
            <a:off x="173856" y="1120884"/>
            <a:ext cx="18860065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CA" sz="6000" dirty="0" smtClean="0"/>
              <a:t>Interférences</a:t>
            </a:r>
            <a:r>
              <a:rPr lang="fr-CA" sz="5400" dirty="0" smtClean="0"/>
              <a:t>:</a:t>
            </a:r>
            <a:endParaRPr lang="fr-CA" sz="6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0" t="18514" r="4784"/>
          <a:stretch/>
        </p:blipFill>
        <p:spPr>
          <a:xfrm>
            <a:off x="0" y="4299150"/>
            <a:ext cx="10372726" cy="2651533"/>
          </a:xfrm>
          <a:prstGeom prst="rect">
            <a:avLst/>
          </a:prstGeom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73856" y="2453382"/>
            <a:ext cx="1724382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4000" dirty="0" smtClean="0">
                <a:solidFill>
                  <a:schemeClr val="tx1"/>
                </a:solidFill>
                <a:latin typeface="Arial" panose="020B0604020202020204" pitchFamily="34" charset="0"/>
              </a:rPr>
              <a:t>L’</a:t>
            </a:r>
            <a:r>
              <a:rPr kumimoji="0" lang="fr-FR" altLang="fr-FR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interférences est un phénomène de superposition des signaux qui résulte </a:t>
            </a:r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173856" y="3177733"/>
            <a:ext cx="1444818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4000" dirty="0">
                <a:solidFill>
                  <a:schemeClr val="tx1"/>
                </a:solidFill>
                <a:latin typeface="Arial" panose="020B0604020202020204" pitchFamily="34" charset="0"/>
              </a:rPr>
              <a:t>a</a:t>
            </a:r>
            <a:r>
              <a:rPr kumimoji="0" lang="fr-FR" altLang="fr-FR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la perte des paquets et  a la réduction de la qualité du signal.</a:t>
            </a:r>
          </a:p>
        </p:txBody>
      </p:sp>
      <p:pic>
        <p:nvPicPr>
          <p:cNvPr id="8" name="802_11bg_interference.og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66946" y="7432128"/>
            <a:ext cx="487363" cy="487363"/>
          </a:xfrm>
          <a:prstGeom prst="rect">
            <a:avLst/>
          </a:prstGeom>
        </p:spPr>
      </p:pic>
      <p:pic>
        <p:nvPicPr>
          <p:cNvPr id="9" name="Buzzing_Speakers.ogg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809108" y="7364214"/>
            <a:ext cx="487363" cy="4873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45321" y="8705289"/>
            <a:ext cx="52149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Un signal de téléphone mobile GSM interfère avec un système de haut-parleurs</a:t>
            </a:r>
            <a:r>
              <a:rPr lang="fr-FR" dirty="0"/>
              <a:t>.</a:t>
            </a:r>
            <a:endParaRPr lang="fr-CA" dirty="0"/>
          </a:p>
        </p:txBody>
      </p:sp>
      <p:sp>
        <p:nvSpPr>
          <p:cNvPr id="22" name="TextBox 21"/>
          <p:cNvSpPr txBox="1"/>
          <p:nvPr/>
        </p:nvSpPr>
        <p:spPr>
          <a:xfrm>
            <a:off x="6003159" y="8719576"/>
            <a:ext cx="52149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Un signal Wi-Fi interfère avec un système de haut-parleurs</a:t>
            </a:r>
            <a:r>
              <a:rPr lang="fr-FR" sz="2000" dirty="0" smtClean="0"/>
              <a:t>.</a:t>
            </a:r>
            <a:endParaRPr lang="fr-CA" sz="2000" dirty="0"/>
          </a:p>
        </p:txBody>
      </p:sp>
      <p:pic>
        <p:nvPicPr>
          <p:cNvPr id="14" name="diarra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238418" y="4213784"/>
            <a:ext cx="5534815" cy="415111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560997" y="9213120"/>
            <a:ext cx="5214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2000" dirty="0"/>
              <a:t>interférence d'une éruption solaire</a:t>
            </a:r>
          </a:p>
        </p:txBody>
      </p:sp>
    </p:spTree>
    <p:extLst>
      <p:ext uri="{BB962C8B-B14F-4D97-AF65-F5344CB8AC3E}">
        <p14:creationId xmlns:p14="http://schemas.microsoft.com/office/powerpoint/2010/main" val="170635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1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734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0"/>
          <p:cNvSpPr txBox="1"/>
          <p:nvPr/>
        </p:nvSpPr>
        <p:spPr>
          <a:xfrm>
            <a:off x="13377863" y="2901598"/>
            <a:ext cx="10734675" cy="3452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4772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6" name="Google Shape;416;p10"/>
          <p:cNvGrpSpPr/>
          <p:nvPr/>
        </p:nvGrpSpPr>
        <p:grpSpPr>
          <a:xfrm>
            <a:off x="670974" y="31747"/>
            <a:ext cx="823279" cy="765392"/>
            <a:chOff x="0" y="-57150"/>
            <a:chExt cx="812800" cy="755650"/>
          </a:xfrm>
        </p:grpSpPr>
        <p:sp>
          <p:nvSpPr>
            <p:cNvPr id="417" name="Google Shape;417;p10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>
              <a:gsLst>
                <a:gs pos="0">
                  <a:srgbClr val="27AAE1"/>
                </a:gs>
                <a:gs pos="100000">
                  <a:srgbClr val="254287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418" name="Google Shape;418;p10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9" name="Google Shape;419;p10"/>
          <p:cNvSpPr/>
          <p:nvPr/>
        </p:nvSpPr>
        <p:spPr>
          <a:xfrm>
            <a:off x="8189535" y="248657"/>
            <a:ext cx="11458634" cy="867613"/>
          </a:xfrm>
          <a:custGeom>
            <a:avLst/>
            <a:gdLst/>
            <a:ahLst/>
            <a:cxnLst/>
            <a:rect l="l" t="t" r="r" b="b"/>
            <a:pathLst>
              <a:path w="5156196" h="698500" extrusionOk="0">
                <a:moveTo>
                  <a:pt x="5156196" y="349250"/>
                </a:moveTo>
                <a:lnTo>
                  <a:pt x="4952996" y="698500"/>
                </a:lnTo>
                <a:lnTo>
                  <a:pt x="203200" y="698500"/>
                </a:lnTo>
                <a:lnTo>
                  <a:pt x="0" y="349250"/>
                </a:lnTo>
                <a:lnTo>
                  <a:pt x="203200" y="0"/>
                </a:lnTo>
                <a:lnTo>
                  <a:pt x="4952996" y="0"/>
                </a:lnTo>
                <a:lnTo>
                  <a:pt x="5156196" y="349250"/>
                </a:lnTo>
                <a:close/>
              </a:path>
            </a:pathLst>
          </a:custGeom>
          <a:gradFill>
            <a:gsLst>
              <a:gs pos="0">
                <a:srgbClr val="24307F"/>
              </a:gs>
              <a:gs pos="100000">
                <a:srgbClr val="27AAE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420" name="Google Shape;420;p10"/>
          <p:cNvSpPr txBox="1"/>
          <p:nvPr/>
        </p:nvSpPr>
        <p:spPr>
          <a:xfrm>
            <a:off x="8189535" y="682463"/>
            <a:ext cx="10376655" cy="324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386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smtClean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 PROBLEMES LIÉS AU KPI</a:t>
            </a:r>
            <a:endParaRPr dirty="0"/>
          </a:p>
        </p:txBody>
      </p:sp>
      <p:sp>
        <p:nvSpPr>
          <p:cNvPr id="10" name="Google Shape;409;p9"/>
          <p:cNvSpPr txBox="1"/>
          <p:nvPr/>
        </p:nvSpPr>
        <p:spPr>
          <a:xfrm>
            <a:off x="293297" y="997349"/>
            <a:ext cx="18860065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CA" sz="6000" dirty="0" smtClean="0"/>
              <a:t>Mauvaise Qualité du Signal</a:t>
            </a:r>
            <a:r>
              <a:rPr lang="fr-CA" sz="5400" dirty="0" smtClean="0"/>
              <a:t>.</a:t>
            </a:r>
            <a:endParaRPr lang="fr-CA" sz="8000" dirty="0" smtClean="0"/>
          </a:p>
        </p:txBody>
      </p:sp>
      <p:sp>
        <p:nvSpPr>
          <p:cNvPr id="11" name="Google Shape;407;p9"/>
          <p:cNvSpPr/>
          <p:nvPr/>
        </p:nvSpPr>
        <p:spPr>
          <a:xfrm>
            <a:off x="-636870" y="8685874"/>
            <a:ext cx="20720397" cy="936731"/>
          </a:xfrm>
          <a:custGeom>
            <a:avLst/>
            <a:gdLst/>
            <a:ahLst/>
            <a:cxnLst/>
            <a:rect l="l" t="t" r="r" b="b"/>
            <a:pathLst>
              <a:path w="5156196" h="698500" extrusionOk="0">
                <a:moveTo>
                  <a:pt x="5156196" y="349250"/>
                </a:moveTo>
                <a:lnTo>
                  <a:pt x="4952996" y="698500"/>
                </a:lnTo>
                <a:lnTo>
                  <a:pt x="203200" y="698500"/>
                </a:lnTo>
                <a:lnTo>
                  <a:pt x="0" y="349250"/>
                </a:lnTo>
                <a:lnTo>
                  <a:pt x="203200" y="0"/>
                </a:lnTo>
                <a:lnTo>
                  <a:pt x="4952996" y="0"/>
                </a:lnTo>
                <a:lnTo>
                  <a:pt x="5156196" y="349250"/>
                </a:lnTo>
                <a:close/>
              </a:path>
            </a:pathLst>
          </a:custGeom>
          <a:gradFill>
            <a:gsLst>
              <a:gs pos="0">
                <a:srgbClr val="24307F"/>
              </a:gs>
              <a:gs pos="100000">
                <a:srgbClr val="27AAE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1494253" y="8765867"/>
            <a:ext cx="15952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>
                <a:solidFill>
                  <a:schemeClr val="bg1"/>
                </a:solidFill>
              </a:rPr>
              <a:t>Impacte </a:t>
            </a:r>
            <a:r>
              <a:rPr lang="fr-FR" sz="4000" dirty="0">
                <a:solidFill>
                  <a:schemeClr val="bg1"/>
                </a:solidFill>
              </a:rPr>
              <a:t>les performances globales du réseau</a:t>
            </a:r>
            <a:endParaRPr lang="fr-CA" sz="4000" dirty="0">
              <a:solidFill>
                <a:schemeClr val="bg1"/>
              </a:solidFill>
            </a:endParaRPr>
          </a:p>
          <a:p>
            <a:endParaRPr lang="fr-CA" sz="32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65" b="33380"/>
          <a:stretch/>
        </p:blipFill>
        <p:spPr>
          <a:xfrm>
            <a:off x="670974" y="3911829"/>
            <a:ext cx="5782423" cy="40865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7651" y="2422923"/>
            <a:ext cx="17905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/>
              <a:t>Mauvaise qualité du signal est  due </a:t>
            </a:r>
            <a:r>
              <a:rPr lang="fr-FR" sz="3600" dirty="0"/>
              <a:t>à une </a:t>
            </a:r>
            <a:r>
              <a:rPr lang="fr-FR" sz="3600" dirty="0" smtClean="0"/>
              <a:t>faible puissance </a:t>
            </a:r>
            <a:r>
              <a:rPr lang="fr-FR" sz="3600" dirty="0"/>
              <a:t>de transmission, des obstacles physiques ou des </a:t>
            </a:r>
            <a:r>
              <a:rPr lang="fr-FR" sz="3600" dirty="0" smtClean="0"/>
              <a:t>conditions météorologiques</a:t>
            </a:r>
            <a:r>
              <a:rPr lang="fr-FR" sz="3600" dirty="0"/>
              <a:t>.</a:t>
            </a:r>
            <a:endParaRPr lang="fr-CA" sz="3600" dirty="0"/>
          </a:p>
        </p:txBody>
      </p:sp>
      <p:sp>
        <p:nvSpPr>
          <p:cNvPr id="5" name="Rectangle 4"/>
          <p:cNvSpPr/>
          <p:nvPr/>
        </p:nvSpPr>
        <p:spPr>
          <a:xfrm>
            <a:off x="7462704" y="3840167"/>
            <a:ext cx="9491452" cy="452431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fr-FR" sz="3200" dirty="0" smtClean="0"/>
              <a:t>Face </a:t>
            </a:r>
            <a:r>
              <a:rPr lang="fr-FR" sz="3200" dirty="0"/>
              <a:t>à ces défis, diverses méthodes d’optimisation ont été développées comme approches </a:t>
            </a:r>
            <a:r>
              <a:rPr lang="fr-FR" sz="3200" dirty="0" smtClean="0"/>
              <a:t>classiques et </a:t>
            </a:r>
            <a:r>
              <a:rPr lang="fr-FR" sz="3200" dirty="0"/>
              <a:t>celle basées sur la </a:t>
            </a:r>
            <a:r>
              <a:rPr lang="fr-FR" sz="3200" dirty="0" smtClean="0"/>
              <a:t>planification offrant </a:t>
            </a:r>
            <a:r>
              <a:rPr lang="fr-FR" sz="3200" dirty="0"/>
              <a:t>des résultats satisfaisants dans des conditions stables, mais peinent à s’adapter aux fluctuations rapides du trafic, en réponse des</a:t>
            </a:r>
          </a:p>
          <a:p>
            <a:pPr algn="ctr"/>
            <a:r>
              <a:rPr lang="fr-FR" sz="3200" dirty="0"/>
              <a:t>solutions modernes basées sur </a:t>
            </a:r>
            <a:r>
              <a:rPr lang="fr-FR" sz="3200" dirty="0" smtClean="0"/>
              <a:t>IA </a:t>
            </a:r>
            <a:r>
              <a:rPr lang="fr-FR" sz="3200" dirty="0"/>
              <a:t>et le ML permettant une gestion proactive et dynamique</a:t>
            </a:r>
          </a:p>
          <a:p>
            <a:pPr algn="ctr"/>
            <a:r>
              <a:rPr lang="fr-FR" sz="3200" dirty="0"/>
              <a:t>des KPI</a:t>
            </a:r>
          </a:p>
        </p:txBody>
      </p:sp>
    </p:spTree>
    <p:extLst>
      <p:ext uri="{BB962C8B-B14F-4D97-AF65-F5344CB8AC3E}">
        <p14:creationId xmlns:p14="http://schemas.microsoft.com/office/powerpoint/2010/main" val="324461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7AAE1">
                <a:alpha val="0"/>
              </a:srgbClr>
            </a:gs>
            <a:gs pos="100000">
              <a:srgbClr val="269ED6">
                <a:alpha val="33333"/>
              </a:srgbClr>
            </a:gs>
          </a:gsLst>
          <a:lin ang="5400000" scaled="0"/>
        </a:grad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2"/>
          <p:cNvSpPr txBox="1"/>
          <p:nvPr/>
        </p:nvSpPr>
        <p:spPr>
          <a:xfrm>
            <a:off x="13565432" y="2901598"/>
            <a:ext cx="10734675" cy="3452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4772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5" name="Google Shape;445;p12"/>
          <p:cNvGrpSpPr/>
          <p:nvPr/>
        </p:nvGrpSpPr>
        <p:grpSpPr>
          <a:xfrm>
            <a:off x="786747" y="506527"/>
            <a:ext cx="823279" cy="765392"/>
            <a:chOff x="0" y="-57150"/>
            <a:chExt cx="812800" cy="755650"/>
          </a:xfrm>
        </p:grpSpPr>
        <p:sp>
          <p:nvSpPr>
            <p:cNvPr id="446" name="Google Shape;446;p1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>
              <a:gsLst>
                <a:gs pos="0">
                  <a:srgbClr val="27AAE1"/>
                </a:gs>
                <a:gs pos="100000">
                  <a:srgbClr val="254287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447" name="Google Shape;447;p12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8" name="Google Shape;448;p12"/>
          <p:cNvSpPr/>
          <p:nvPr/>
        </p:nvSpPr>
        <p:spPr>
          <a:xfrm>
            <a:off x="4243754" y="377246"/>
            <a:ext cx="15300491" cy="1334324"/>
          </a:xfrm>
          <a:custGeom>
            <a:avLst/>
            <a:gdLst/>
            <a:ahLst/>
            <a:cxnLst/>
            <a:rect l="l" t="t" r="r" b="b"/>
            <a:pathLst>
              <a:path w="5156196" h="698500" extrusionOk="0">
                <a:moveTo>
                  <a:pt x="5156196" y="349250"/>
                </a:moveTo>
                <a:lnTo>
                  <a:pt x="4952996" y="698500"/>
                </a:lnTo>
                <a:lnTo>
                  <a:pt x="203200" y="698500"/>
                </a:lnTo>
                <a:lnTo>
                  <a:pt x="0" y="349250"/>
                </a:lnTo>
                <a:lnTo>
                  <a:pt x="203200" y="0"/>
                </a:lnTo>
                <a:lnTo>
                  <a:pt x="4952996" y="0"/>
                </a:lnTo>
                <a:lnTo>
                  <a:pt x="5156196" y="349250"/>
                </a:lnTo>
                <a:close/>
              </a:path>
            </a:pathLst>
          </a:custGeom>
          <a:gradFill>
            <a:gsLst>
              <a:gs pos="0">
                <a:srgbClr val="24307F"/>
              </a:gs>
              <a:gs pos="100000">
                <a:srgbClr val="27AAE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449" name="Google Shape;449;p12"/>
          <p:cNvSpPr txBox="1"/>
          <p:nvPr/>
        </p:nvSpPr>
        <p:spPr>
          <a:xfrm>
            <a:off x="4841169" y="1005548"/>
            <a:ext cx="13904031" cy="324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386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smtClean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METHODES CLASSIQUE D’OPTIMISATION</a:t>
            </a:r>
            <a:endParaRPr dirty="0"/>
          </a:p>
        </p:txBody>
      </p:sp>
      <p:sp>
        <p:nvSpPr>
          <p:cNvPr id="451" name="Google Shape;451;p12"/>
          <p:cNvSpPr txBox="1"/>
          <p:nvPr/>
        </p:nvSpPr>
        <p:spPr>
          <a:xfrm>
            <a:off x="1918465" y="5905500"/>
            <a:ext cx="9982200" cy="2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12" descr="Tableau des réponses au formulaire Forms. Titre de la question : Quelle suggestion avez-vous pour améliorer le CV. Nombre de réponses : 19 réponses."/>
          <p:cNvSpPr/>
          <p:nvPr/>
        </p:nvSpPr>
        <p:spPr>
          <a:xfrm>
            <a:off x="155575" y="84138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12" descr="Tableau des réponses au formulaire Forms. Titre de la question : Quelle suggestion avez-vous pour améliorer le CV. Nombre de réponses : 19 réponses."/>
          <p:cNvSpPr/>
          <p:nvPr/>
        </p:nvSpPr>
        <p:spPr>
          <a:xfrm>
            <a:off x="307975" y="236538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07976" y="1991279"/>
            <a:ext cx="17865724" cy="6863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Avantages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fr-FR" altLang="fr-F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fr-FR" altLang="fr-FR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Qualité réseau améliorée</a:t>
            </a:r>
            <a:r>
              <a:rPr kumimoji="0" lang="fr-FR" altLang="fr-FR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Réduction des interférences pour des appels et connexions Internet plus fiables.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fr-FR" altLang="fr-F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fr-FR" altLang="fr-FR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Couverture maximisée</a:t>
            </a:r>
            <a:r>
              <a:rPr kumimoji="0" lang="fr-FR" altLang="fr-FR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Puissance ajustée pour une couverture optimale selon les zones.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fr-FR" altLang="fr-F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fr-FR" altLang="fr-FR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Ressources optimisées</a:t>
            </a:r>
            <a:r>
              <a:rPr kumimoji="0" lang="fr-FR" altLang="fr-FR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Allocation dynamique pour une meilleure utilisation des fréquences.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fr-FR" altLang="fr-F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fr-FR" altLang="fr-FR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Moins d’interruptions</a:t>
            </a:r>
            <a:r>
              <a:rPr kumimoji="0" lang="fr-FR" altLang="fr-FR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</a:t>
            </a:r>
            <a:r>
              <a:rPr kumimoji="0" lang="fr-FR" altLang="fr-FR" sz="4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Handovers</a:t>
            </a:r>
            <a:r>
              <a:rPr kumimoji="0" lang="fr-FR" altLang="fr-FR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optimisés pour limiter les pertes de connexion.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7AAE1">
                <a:alpha val="0"/>
              </a:srgbClr>
            </a:gs>
            <a:gs pos="100000">
              <a:srgbClr val="269ED6">
                <a:alpha val="33333"/>
              </a:srgbClr>
            </a:gs>
          </a:gsLst>
          <a:lin ang="5400000" scaled="0"/>
        </a:grad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3"/>
          <p:cNvSpPr txBox="1"/>
          <p:nvPr/>
        </p:nvSpPr>
        <p:spPr>
          <a:xfrm>
            <a:off x="13377863" y="2901598"/>
            <a:ext cx="10734675" cy="3452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4772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0" name="Google Shape;460;p13"/>
          <p:cNvGrpSpPr/>
          <p:nvPr/>
        </p:nvGrpSpPr>
        <p:grpSpPr>
          <a:xfrm>
            <a:off x="786747" y="506527"/>
            <a:ext cx="823279" cy="765392"/>
            <a:chOff x="0" y="-57150"/>
            <a:chExt cx="812800" cy="755650"/>
          </a:xfrm>
        </p:grpSpPr>
        <p:sp>
          <p:nvSpPr>
            <p:cNvPr id="461" name="Google Shape;461;p1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>
              <a:gsLst>
                <a:gs pos="0">
                  <a:srgbClr val="27AAE1"/>
                </a:gs>
                <a:gs pos="100000">
                  <a:srgbClr val="254287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462" name="Google Shape;462;p13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6" name="Google Shape;466;p13"/>
          <p:cNvSpPr/>
          <p:nvPr/>
        </p:nvSpPr>
        <p:spPr>
          <a:xfrm>
            <a:off x="152400" y="152400"/>
            <a:ext cx="18288000" cy="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Roboto"/>
              <a:buNone/>
            </a:pPr>
            <a:r>
              <a:rPr lang="en-US" sz="1800" b="0" i="0" u="none" strike="noStrike" cap="none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-US" sz="1800" b="0" i="0" u="none" strike="noStrike" cap="none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448;p12"/>
          <p:cNvSpPr/>
          <p:nvPr/>
        </p:nvSpPr>
        <p:spPr>
          <a:xfrm>
            <a:off x="3938954" y="239591"/>
            <a:ext cx="15300491" cy="1334324"/>
          </a:xfrm>
          <a:custGeom>
            <a:avLst/>
            <a:gdLst/>
            <a:ahLst/>
            <a:cxnLst/>
            <a:rect l="l" t="t" r="r" b="b"/>
            <a:pathLst>
              <a:path w="5156196" h="698500" extrusionOk="0">
                <a:moveTo>
                  <a:pt x="5156196" y="349250"/>
                </a:moveTo>
                <a:lnTo>
                  <a:pt x="4952996" y="698500"/>
                </a:lnTo>
                <a:lnTo>
                  <a:pt x="203200" y="698500"/>
                </a:lnTo>
                <a:lnTo>
                  <a:pt x="0" y="349250"/>
                </a:lnTo>
                <a:lnTo>
                  <a:pt x="203200" y="0"/>
                </a:lnTo>
                <a:lnTo>
                  <a:pt x="4952996" y="0"/>
                </a:lnTo>
                <a:lnTo>
                  <a:pt x="5156196" y="349250"/>
                </a:lnTo>
                <a:close/>
              </a:path>
            </a:pathLst>
          </a:custGeom>
          <a:gradFill>
            <a:gsLst>
              <a:gs pos="0">
                <a:srgbClr val="24307F"/>
              </a:gs>
              <a:gs pos="100000">
                <a:srgbClr val="27AAE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2" name="Google Shape;449;p12"/>
          <p:cNvSpPr txBox="1"/>
          <p:nvPr/>
        </p:nvSpPr>
        <p:spPr>
          <a:xfrm>
            <a:off x="4536369" y="867893"/>
            <a:ext cx="13904031" cy="324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386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smtClean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METHODES CLASSIQUE D’OPTIMISATION</a:t>
            </a:r>
            <a:endParaRPr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57969" y="2379034"/>
            <a:ext cx="18076862" cy="5139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Inconvénients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fr-FR" altLang="fr-FR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Dépendance au manuel</a:t>
            </a:r>
            <a:r>
              <a:rPr kumimoji="0" lang="fr-FR" altLang="fr-FR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Réglages longs et sujets aux erreurs humaines.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fr-FR" altLang="fr-FR" sz="3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fr-FR" altLang="fr-FR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Manque de réactivité</a:t>
            </a:r>
            <a:r>
              <a:rPr kumimoji="0" lang="fr-FR" altLang="fr-FR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Faible adaptation aux variations rapides du réseau.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fr-FR" altLang="fr-FR" sz="3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fr-FR" altLang="fr-FR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Complexité accrue</a:t>
            </a:r>
            <a:r>
              <a:rPr kumimoji="0" lang="fr-FR" altLang="fr-FR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Gestion difficile dans les réseaux étendus.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fr-FR" altLang="fr-FR" sz="3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fr-FR" altLang="fr-FR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Coût humain élevé</a:t>
            </a:r>
            <a:r>
              <a:rPr kumimoji="0" lang="fr-FR" altLang="fr-FR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Nécessite expertise et tâches chronophages.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fr-FR" alt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</TotalTime>
  <Words>677</Words>
  <Application>Microsoft Office PowerPoint</Application>
  <PresentationFormat>Custom</PresentationFormat>
  <Paragraphs>126</Paragraphs>
  <Slides>20</Slides>
  <Notes>20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Wingdings</vt:lpstr>
      <vt:lpstr>Times New Roman</vt:lpstr>
      <vt:lpstr>Poppins SemiBold</vt:lpstr>
      <vt:lpstr>Antonio</vt:lpstr>
      <vt:lpstr>Poppins</vt:lpstr>
      <vt:lpstr>Calibri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THINKUP</cp:lastModifiedBy>
  <cp:revision>65</cp:revision>
  <dcterms:created xsi:type="dcterms:W3CDTF">2006-08-16T00:00:00Z</dcterms:created>
  <dcterms:modified xsi:type="dcterms:W3CDTF">2024-12-08T18:37:53Z</dcterms:modified>
</cp:coreProperties>
</file>